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DDDB2-806B-42E6-86B1-A92CD349CA33}" type="datetimeFigureOut">
              <a:rPr lang="ru-KZ" smtClean="0"/>
              <a:t>07.11.2023</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DFA25-23DF-4780-9F91-701884802CAA}" type="slidenum">
              <a:rPr lang="ru-KZ" smtClean="0"/>
              <a:t>‹#›</a:t>
            </a:fld>
            <a:endParaRPr lang="ru-KZ"/>
          </a:p>
        </p:txBody>
      </p:sp>
    </p:spTree>
    <p:extLst>
      <p:ext uri="{BB962C8B-B14F-4D97-AF65-F5344CB8AC3E}">
        <p14:creationId xmlns:p14="http://schemas.microsoft.com/office/powerpoint/2010/main" val="145187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EA7DFA25-23DF-4780-9F91-701884802CAA}" type="slidenum">
              <a:rPr lang="ru-KZ" smtClean="0"/>
              <a:t>3</a:t>
            </a:fld>
            <a:endParaRPr lang="ru-KZ"/>
          </a:p>
        </p:txBody>
      </p:sp>
    </p:spTree>
    <p:extLst>
      <p:ext uri="{BB962C8B-B14F-4D97-AF65-F5344CB8AC3E}">
        <p14:creationId xmlns:p14="http://schemas.microsoft.com/office/powerpoint/2010/main" val="153612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93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40801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73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37144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40818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81635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09323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8166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9206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59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11/7/2023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84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11/7/2023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1602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avefrance.com/france-all/montajj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E3A1DF-51EE-49BF-8A81-9D447BC46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4413975-0BDC-5214-4A54-3618DE5D5076}"/>
              </a:ext>
            </a:extLst>
          </p:cNvPr>
          <p:cNvSpPr>
            <a:spLocks noGrp="1"/>
          </p:cNvSpPr>
          <p:nvPr>
            <p:ph type="ctrTitle"/>
          </p:nvPr>
        </p:nvSpPr>
        <p:spPr>
          <a:xfrm>
            <a:off x="698739" y="1242061"/>
            <a:ext cx="3680458" cy="2613660"/>
          </a:xfrm>
        </p:spPr>
        <p:txBody>
          <a:bodyPr anchor="b">
            <a:normAutofit/>
          </a:bodyPr>
          <a:lstStyle/>
          <a:p>
            <a:pPr algn="ctr"/>
            <a:r>
              <a:rPr lang="ru-RU" sz="2800"/>
              <a:t>КазНУ им. аль Фараби</a:t>
            </a:r>
            <a:br>
              <a:rPr lang="ru-RU" sz="2800"/>
            </a:br>
            <a:r>
              <a:rPr lang="ru-RU" sz="2800"/>
              <a:t>исторический факультет кафедра истории Казахстана</a:t>
            </a:r>
            <a:endParaRPr lang="ru-KZ" sz="2800"/>
          </a:p>
        </p:txBody>
      </p:sp>
      <p:sp>
        <p:nvSpPr>
          <p:cNvPr id="3" name="Подзаголовок 2">
            <a:extLst>
              <a:ext uri="{FF2B5EF4-FFF2-40B4-BE49-F238E27FC236}">
                <a16:creationId xmlns:a16="http://schemas.microsoft.com/office/drawing/2014/main" id="{1344792B-8A34-7F5E-CD19-394B17EC59B3}"/>
              </a:ext>
            </a:extLst>
          </p:cNvPr>
          <p:cNvSpPr>
            <a:spLocks noGrp="1"/>
          </p:cNvSpPr>
          <p:nvPr>
            <p:ph type="subTitle" idx="1"/>
          </p:nvPr>
        </p:nvSpPr>
        <p:spPr>
          <a:xfrm>
            <a:off x="922100" y="4114800"/>
            <a:ext cx="3233737" cy="1861154"/>
          </a:xfrm>
        </p:spPr>
        <p:txBody>
          <a:bodyPr anchor="t">
            <a:normAutofit fontScale="92500" lnSpcReduction="20000"/>
          </a:bodyPr>
          <a:lstStyle/>
          <a:p>
            <a:pPr algn="ctr"/>
            <a:r>
              <a:rPr lang="ru-RU" dirty="0"/>
              <a:t>Удербаева С.К. </a:t>
            </a:r>
          </a:p>
          <a:p>
            <a:pPr algn="ctr"/>
            <a:r>
              <a:rPr lang="ru-RU" dirty="0"/>
              <a:t>Лекция по курсу «</a:t>
            </a:r>
            <a:r>
              <a:rPr lang="ru-RU" dirty="0" err="1"/>
              <a:t>Микроистория</a:t>
            </a:r>
            <a:r>
              <a:rPr lang="ru-RU"/>
              <a:t>» для магистрантов специальности «История (7M01601)».</a:t>
            </a:r>
            <a:endParaRPr lang="ru-RU" dirty="0"/>
          </a:p>
        </p:txBody>
      </p:sp>
      <p:cxnSp>
        <p:nvCxnSpPr>
          <p:cNvPr id="11" name="Straight Connector 10">
            <a:extLst>
              <a:ext uri="{FF2B5EF4-FFF2-40B4-BE49-F238E27FC236}">
                <a16:creationId xmlns:a16="http://schemas.microsoft.com/office/drawing/2014/main" id="{CC2FFC94-1F80-402F-B7DE-3E407ADB1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30745"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id="{8FE6BC4B-D532-3D9C-4206-1D996104D629}"/>
              </a:ext>
            </a:extLst>
          </p:cNvPr>
          <p:cNvPicPr>
            <a:picLocks noChangeAspect="1"/>
          </p:cNvPicPr>
          <p:nvPr/>
        </p:nvPicPr>
        <p:blipFill>
          <a:blip r:embed="rId2"/>
          <a:stretch>
            <a:fillRect/>
          </a:stretch>
        </p:blipFill>
        <p:spPr>
          <a:xfrm>
            <a:off x="6028934" y="838200"/>
            <a:ext cx="5132015" cy="5181600"/>
          </a:xfrm>
          <a:prstGeom prst="rect">
            <a:avLst/>
          </a:prstGeom>
        </p:spPr>
      </p:pic>
    </p:spTree>
    <p:extLst>
      <p:ext uri="{BB962C8B-B14F-4D97-AF65-F5344CB8AC3E}">
        <p14:creationId xmlns:p14="http://schemas.microsoft.com/office/powerpoint/2010/main" val="64151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2A6941D-11E2-4CEF-9403-A16C08290714}"/>
              </a:ext>
            </a:extLst>
          </p:cNvPr>
          <p:cNvSpPr>
            <a:spLocks noGrp="1"/>
          </p:cNvSpPr>
          <p:nvPr>
            <p:ph type="title"/>
          </p:nvPr>
        </p:nvSpPr>
        <p:spPr>
          <a:xfrm>
            <a:off x="5583720" y="681039"/>
            <a:ext cx="5770080" cy="1906555"/>
          </a:xfrm>
        </p:spPr>
        <p:txBody>
          <a:bodyPr>
            <a:normAutofit/>
          </a:bodyPr>
          <a:lstStyle/>
          <a:p>
            <a:r>
              <a:rPr lang="ru-RU" sz="3600" dirty="0"/>
              <a:t>«</a:t>
            </a:r>
            <a:r>
              <a:rPr lang="ru-RU" sz="3600" dirty="0" err="1"/>
              <a:t>Монтайю</a:t>
            </a:r>
            <a:r>
              <a:rPr lang="ru-RU" sz="3600" dirty="0"/>
              <a:t>, окситанская деревня».</a:t>
            </a:r>
            <a:endParaRPr lang="en-US" sz="3600" dirty="0"/>
          </a:p>
        </p:txBody>
      </p:sp>
      <p:sp>
        <p:nvSpPr>
          <p:cNvPr id="13" name="Footer Placeholder 4">
            <a:extLst>
              <a:ext uri="{FF2B5EF4-FFF2-40B4-BE49-F238E27FC236}">
                <a16:creationId xmlns:a16="http://schemas.microsoft.com/office/drawing/2014/main" id="{EEAC815C-2AF9-448A-95FC-692B238DC55D}"/>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pic>
        <p:nvPicPr>
          <p:cNvPr id="6" name="Рисунок 5">
            <a:extLst>
              <a:ext uri="{FF2B5EF4-FFF2-40B4-BE49-F238E27FC236}">
                <a16:creationId xmlns:a16="http://schemas.microsoft.com/office/drawing/2014/main" id="{85350971-71F3-621C-DCF2-2DF8A0D57FC3}"/>
              </a:ext>
            </a:extLst>
          </p:cNvPr>
          <p:cNvPicPr>
            <a:picLocks noGrp="1" noChangeAspect="1"/>
          </p:cNvPicPr>
          <p:nvPr>
            <p:ph type="pic" idx="4294967295"/>
          </p:nvPr>
        </p:nvPicPr>
        <p:blipFill rotWithShape="1">
          <a:blip r:embed="rId2"/>
          <a:srcRect l="13463" r="13460" b="-3"/>
          <a:stretch/>
        </p:blipFill>
        <p:spPr>
          <a:xfrm>
            <a:off x="838201" y="777255"/>
            <a:ext cx="3074384" cy="5242544"/>
          </a:xfrm>
          <a:prstGeom prst="rect">
            <a:avLst/>
          </a:prstGeom>
          <a:noFill/>
        </p:spPr>
      </p:pic>
      <p:sp>
        <p:nvSpPr>
          <p:cNvPr id="15" name="Content Placeholder 2">
            <a:extLst>
              <a:ext uri="{FF2B5EF4-FFF2-40B4-BE49-F238E27FC236}">
                <a16:creationId xmlns:a16="http://schemas.microsoft.com/office/drawing/2014/main" id="{75F22179-F1D2-4CE0-9407-C93875CC8514}"/>
              </a:ext>
            </a:extLst>
          </p:cNvPr>
          <p:cNvSpPr>
            <a:spLocks noGrp="1"/>
          </p:cNvSpPr>
          <p:nvPr>
            <p:ph idx="1"/>
          </p:nvPr>
        </p:nvSpPr>
        <p:spPr>
          <a:xfrm>
            <a:off x="5583720" y="3140490"/>
            <a:ext cx="5770079" cy="3036471"/>
          </a:xfrm>
        </p:spPr>
        <p:txBody>
          <a:bodyPr>
            <a:normAutofit/>
          </a:bodyPr>
          <a:lstStyle/>
          <a:p>
            <a:pPr marL="0" indent="0">
              <a:buNone/>
            </a:pPr>
            <a:r>
              <a:rPr lang="ru-RU" sz="3200" dirty="0"/>
              <a:t> Одна из самых коммерчески успешных книг по истории</a:t>
            </a:r>
            <a:endParaRPr lang="en-US" sz="3200" dirty="0"/>
          </a:p>
        </p:txBody>
      </p:sp>
      <p:sp>
        <p:nvSpPr>
          <p:cNvPr id="17" name="Date Placeholder 3">
            <a:extLst>
              <a:ext uri="{FF2B5EF4-FFF2-40B4-BE49-F238E27FC236}">
                <a16:creationId xmlns:a16="http://schemas.microsoft.com/office/drawing/2014/main" id="{F0CDE0F8-19A7-4581-8963-42578EED3F4F}"/>
              </a:ext>
            </a:extLst>
          </p:cNvPr>
          <p:cNvSpPr>
            <a:spLocks noGrp="1"/>
          </p:cNvSpPr>
          <p:nvPr>
            <p:ph type="dt" sz="half" idx="10"/>
          </p:nvPr>
        </p:nvSpPr>
        <p:spPr>
          <a:xfrm rot="5400000">
            <a:off x="10425981" y="4687095"/>
            <a:ext cx="2706690" cy="365125"/>
          </a:xfrm>
        </p:spPr>
        <p:txBody>
          <a:bodyPr/>
          <a:lstStyle/>
          <a:p>
            <a:pPr>
              <a:spcAft>
                <a:spcPts val="600"/>
              </a:spcAft>
            </a:pPr>
            <a:fld id="{307856E9-544A-4E75-85BE-D47FC183B661}" type="datetime1">
              <a:rPr lang="en-US" smtClean="0"/>
              <a:pPr>
                <a:spcAft>
                  <a:spcPts val="600"/>
                </a:spcAft>
              </a:pPr>
              <a:t>11/7/2023</a:t>
            </a:fld>
            <a:endParaRPr lang="en-US"/>
          </a:p>
        </p:txBody>
      </p:sp>
      <p:sp>
        <p:nvSpPr>
          <p:cNvPr id="19" name="Slide Number Placeholder 18">
            <a:extLst>
              <a:ext uri="{FF2B5EF4-FFF2-40B4-BE49-F238E27FC236}">
                <a16:creationId xmlns:a16="http://schemas.microsoft.com/office/drawing/2014/main" id="{8B1D9AF6-8A2F-42E2-9671-87BD260C7993}"/>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10</a:t>
            </a:fld>
            <a:endParaRPr lang="en-US"/>
          </a:p>
        </p:txBody>
      </p:sp>
    </p:spTree>
    <p:extLst>
      <p:ext uri="{BB962C8B-B14F-4D97-AF65-F5344CB8AC3E}">
        <p14:creationId xmlns:p14="http://schemas.microsoft.com/office/powerpoint/2010/main" val="260215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45353A-4B7F-0FE3-A9AE-70EA74107F37}"/>
              </a:ext>
            </a:extLst>
          </p:cNvPr>
          <p:cNvSpPr>
            <a:spLocks noGrp="1"/>
          </p:cNvSpPr>
          <p:nvPr>
            <p:ph type="title"/>
          </p:nvPr>
        </p:nvSpPr>
        <p:spPr>
          <a:xfrm>
            <a:off x="838200" y="999592"/>
            <a:ext cx="10515600" cy="5578189"/>
          </a:xfrm>
        </p:spPr>
        <p:txBody>
          <a:bodyPr>
            <a:normAutofit/>
          </a:bodyPr>
          <a:lstStyle/>
          <a:p>
            <a:pPr algn="just"/>
            <a:r>
              <a:rPr lang="ru-RU" sz="2800" dirty="0">
                <a:effectLst/>
                <a:latin typeface="Times New Roman" panose="02020603050405020304" pitchFamily="18" charset="0"/>
                <a:ea typeface="Calibri" panose="020F0502020204030204" pitchFamily="34" charset="0"/>
              </a:rPr>
              <a:t>В самой известной своей работе «</a:t>
            </a:r>
            <a:r>
              <a:rPr lang="ru-RU" sz="2800" dirty="0" err="1">
                <a:effectLst/>
                <a:latin typeface="Times New Roman" panose="02020603050405020304" pitchFamily="18" charset="0"/>
                <a:ea typeface="Calibri" panose="020F0502020204030204" pitchFamily="34" charset="0"/>
              </a:rPr>
              <a:t>Монтайю</a:t>
            </a:r>
            <a:r>
              <a:rPr lang="ru-RU" sz="2800" dirty="0">
                <a:effectLst/>
                <a:latin typeface="Times New Roman" panose="02020603050405020304" pitchFamily="18" charset="0"/>
                <a:ea typeface="Calibri" panose="020F0502020204030204" pitchFamily="34" charset="0"/>
              </a:rPr>
              <a:t>, окситанская деревня (1294—1324)» на основании материалов, собранных инквизитором Жаком Фурнье, епископом </a:t>
            </a:r>
            <a:r>
              <a:rPr lang="ru-RU" sz="2800" dirty="0" err="1">
                <a:effectLst/>
                <a:latin typeface="Times New Roman" panose="02020603050405020304" pitchFamily="18" charset="0"/>
                <a:ea typeface="Calibri" panose="020F0502020204030204" pitchFamily="34" charset="0"/>
              </a:rPr>
              <a:t>Памье</a:t>
            </a:r>
            <a:r>
              <a:rPr lang="ru-RU" sz="2800" dirty="0">
                <a:effectLst/>
                <a:latin typeface="Times New Roman" panose="02020603050405020304" pitchFamily="18" charset="0"/>
                <a:ea typeface="Calibri" panose="020F0502020204030204" pitchFamily="34" charset="0"/>
              </a:rPr>
              <a:t> (с целью искоренить катарскую ересь, сохранявшуюся в горах на юге Франции, в течение нескольких лет (с 1318 по 1324) он допрашивал жителей </a:t>
            </a:r>
            <a:r>
              <a:rPr lang="ru-RU" sz="2800" dirty="0" err="1">
                <a:effectLst/>
                <a:latin typeface="Times New Roman" panose="02020603050405020304" pitchFamily="18" charset="0"/>
                <a:ea typeface="Calibri" panose="020F0502020204030204" pitchFamily="34" charset="0"/>
              </a:rPr>
              <a:t>Монтайю</a:t>
            </a:r>
            <a:r>
              <a:rPr lang="ru-RU" sz="2800" dirty="0">
                <a:effectLst/>
                <a:latin typeface="Times New Roman" panose="02020603050405020304" pitchFamily="18" charset="0"/>
                <a:ea typeface="Calibri" panose="020F0502020204030204" pitchFamily="34" charset="0"/>
              </a:rPr>
              <a:t> и подробно записывал их показания), историку удалось создать «плотное описание» этой деревни на рубеже XIII и XIV вв., включающее анализ географического положения, хозяйственной жизни крестьян, их религиозных верований, отношения к богатству, детям, отношениям между полами и т. п. </a:t>
            </a:r>
            <a:br>
              <a:rPr lang="ru-RU" sz="2800" dirty="0">
                <a:effectLst/>
                <a:latin typeface="Times New Roman" panose="02020603050405020304" pitchFamily="18" charset="0"/>
                <a:ea typeface="Calibri" panose="020F0502020204030204" pitchFamily="34" charset="0"/>
              </a:rPr>
            </a:br>
            <a:br>
              <a:rPr lang="ru-RU" sz="2800" dirty="0">
                <a:effectLst/>
                <a:latin typeface="Times New Roman" panose="02020603050405020304" pitchFamily="18" charset="0"/>
                <a:ea typeface="Calibri" panose="020F0502020204030204" pitchFamily="34" charset="0"/>
              </a:rPr>
            </a:br>
            <a:r>
              <a:rPr lang="ru-RU" sz="2800" dirty="0">
                <a:effectLst/>
                <a:latin typeface="Times New Roman" panose="02020603050405020304" pitchFamily="18" charset="0"/>
                <a:ea typeface="Calibri" panose="020F0502020204030204" pitchFamily="34" charset="0"/>
              </a:rPr>
              <a:t>Это исследование считается одной из первых работ по </a:t>
            </a:r>
            <a:r>
              <a:rPr lang="ru-RU" sz="2800" dirty="0" err="1">
                <a:effectLst/>
                <a:latin typeface="Times New Roman" panose="02020603050405020304" pitchFamily="18" charset="0"/>
                <a:ea typeface="Calibri" panose="020F0502020204030204" pitchFamily="34" charset="0"/>
              </a:rPr>
              <a:t>микроистории</a:t>
            </a:r>
            <a:r>
              <a:rPr lang="ru-RU" sz="2800" dirty="0">
                <a:effectLst/>
                <a:latin typeface="Times New Roman" panose="02020603050405020304" pitchFamily="18" charset="0"/>
                <a:ea typeface="Calibri" panose="020F0502020204030204" pitchFamily="34" charset="0"/>
              </a:rPr>
              <a:t>.</a:t>
            </a:r>
            <a:endParaRPr lang="ru-KZ" sz="2800" dirty="0"/>
          </a:p>
        </p:txBody>
      </p:sp>
    </p:spTree>
    <p:extLst>
      <p:ext uri="{BB962C8B-B14F-4D97-AF65-F5344CB8AC3E}">
        <p14:creationId xmlns:p14="http://schemas.microsoft.com/office/powerpoint/2010/main" val="123178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на открытом воздухе, трава, осень, холм&#10;&#10;Автоматически созданное описание">
            <a:extLst>
              <a:ext uri="{FF2B5EF4-FFF2-40B4-BE49-F238E27FC236}">
                <a16:creationId xmlns:a16="http://schemas.microsoft.com/office/drawing/2014/main" id="{45D06D15-3C24-3721-364E-562A31E28022}"/>
              </a:ext>
            </a:extLst>
          </p:cNvPr>
          <p:cNvPicPr>
            <a:picLocks noChangeAspect="1"/>
          </p:cNvPicPr>
          <p:nvPr/>
        </p:nvPicPr>
        <p:blipFill rotWithShape="1">
          <a:blip r:embed="rId2"/>
          <a:srcRect l="3816" r="13961" b="-1"/>
          <a:stretch/>
        </p:blipFill>
        <p:spPr>
          <a:xfrm>
            <a:off x="1" y="10"/>
            <a:ext cx="12192000" cy="6857987"/>
          </a:xfrm>
          <a:prstGeom prst="rect">
            <a:avLst/>
          </a:prstGeom>
          <a:noFill/>
        </p:spPr>
      </p:pic>
      <p:sp>
        <p:nvSpPr>
          <p:cNvPr id="10" name="Title 1">
            <a:extLst>
              <a:ext uri="{FF2B5EF4-FFF2-40B4-BE49-F238E27FC236}">
                <a16:creationId xmlns:a16="http://schemas.microsoft.com/office/drawing/2014/main" id="{81A8A523-A432-49C7-B9D0-FA0DB1296DB6}"/>
              </a:ext>
            </a:extLst>
          </p:cNvPr>
          <p:cNvSpPr>
            <a:spLocks noGrp="1"/>
          </p:cNvSpPr>
          <p:nvPr>
            <p:ph type="ctrTitle"/>
          </p:nvPr>
        </p:nvSpPr>
        <p:spPr>
          <a:xfrm>
            <a:off x="1251081" y="4587372"/>
            <a:ext cx="9689834" cy="1198359"/>
          </a:xfrm>
        </p:spPr>
        <p:txBody>
          <a:bodyPr anchor="b">
            <a:noAutofit/>
          </a:bodyPr>
          <a:lstStyle/>
          <a:p>
            <a:pPr algn="ctr"/>
            <a:r>
              <a:rPr lang="ru-RU" sz="3200" dirty="0" err="1"/>
              <a:t>Монтайю</a:t>
            </a:r>
            <a:r>
              <a:rPr lang="ru-RU" sz="3200" dirty="0"/>
              <a:t> сегодня. Фото: photosariege.com</a:t>
            </a:r>
            <a:endParaRPr lang="en-US" sz="3200" dirty="0"/>
          </a:p>
        </p:txBody>
      </p:sp>
      <p:sp>
        <p:nvSpPr>
          <p:cNvPr id="14" name="Footer Placeholder 18">
            <a:extLst>
              <a:ext uri="{FF2B5EF4-FFF2-40B4-BE49-F238E27FC236}">
                <a16:creationId xmlns:a16="http://schemas.microsoft.com/office/drawing/2014/main" id="{5A3543A4-F08D-4D8C-9773-79C09DC456FB}"/>
              </a:ext>
            </a:extLst>
          </p:cNvPr>
          <p:cNvSpPr>
            <a:spLocks noGrp="1"/>
          </p:cNvSpPr>
          <p:nvPr>
            <p:ph type="ftr" sz="quarter" idx="11"/>
          </p:nvPr>
        </p:nvSpPr>
        <p:spPr>
          <a:xfrm rot="5400000">
            <a:off x="-1131161" y="1592957"/>
            <a:ext cx="2973522" cy="365125"/>
          </a:xfrm>
        </p:spPr>
        <p:txBody>
          <a:bodyPr/>
          <a:lstStyle/>
          <a:p>
            <a:pPr>
              <a:spcAft>
                <a:spcPts val="600"/>
              </a:spcAft>
            </a:pPr>
            <a:r>
              <a:rPr lang="en-US" dirty="0">
                <a:solidFill>
                  <a:srgbClr val="FFFFFF"/>
                </a:solidFill>
                <a:effectLst>
                  <a:outerShdw blurRad="38100" dist="38100" dir="2700000" algn="tl">
                    <a:srgbClr val="000000">
                      <a:alpha val="43137"/>
                    </a:srgbClr>
                  </a:outerShdw>
                </a:effectLst>
              </a:rPr>
              <a:t>Sample Footer Text</a:t>
            </a:r>
          </a:p>
        </p:txBody>
      </p:sp>
      <p:sp>
        <p:nvSpPr>
          <p:cNvPr id="16" name="Date Placeholder 3">
            <a:extLst>
              <a:ext uri="{FF2B5EF4-FFF2-40B4-BE49-F238E27FC236}">
                <a16:creationId xmlns:a16="http://schemas.microsoft.com/office/drawing/2014/main" id="{D41FA3D7-37B0-47AA-8B62-7F5DEAF6A413}"/>
              </a:ext>
            </a:extLst>
          </p:cNvPr>
          <p:cNvSpPr>
            <a:spLocks noGrp="1"/>
          </p:cNvSpPr>
          <p:nvPr>
            <p:ph type="dt" sz="half" idx="10"/>
          </p:nvPr>
        </p:nvSpPr>
        <p:spPr>
          <a:xfrm rot="5400000">
            <a:off x="10425981" y="4687095"/>
            <a:ext cx="2706690" cy="365125"/>
          </a:xfrm>
        </p:spPr>
        <p:txBody>
          <a:bodyPr/>
          <a:lstStyle/>
          <a:p>
            <a:pPr>
              <a:spcAft>
                <a:spcPts val="600"/>
              </a:spcAft>
            </a:pPr>
            <a:fld id="{297BCEB7-4A6E-4745-BF11-A5AD654F4115}" type="datetime1">
              <a:rPr lang="en-US" smtClean="0"/>
              <a:pPr>
                <a:spcAft>
                  <a:spcPts val="600"/>
                </a:spcAft>
              </a:pPr>
              <a:t>11/7/2023</a:t>
            </a:fld>
            <a:endParaRPr lang="en-US"/>
          </a:p>
        </p:txBody>
      </p:sp>
      <p:sp>
        <p:nvSpPr>
          <p:cNvPr id="18" name="Slide Number Placeholder 20">
            <a:extLst>
              <a:ext uri="{FF2B5EF4-FFF2-40B4-BE49-F238E27FC236}">
                <a16:creationId xmlns:a16="http://schemas.microsoft.com/office/drawing/2014/main" id="{4A8DB7F0-0917-4F6E-B25E-3279BBF5DF9C}"/>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12</a:t>
            </a:fld>
            <a:endParaRPr lang="en-US"/>
          </a:p>
        </p:txBody>
      </p:sp>
    </p:spTree>
    <p:extLst>
      <p:ext uri="{BB962C8B-B14F-4D97-AF65-F5344CB8AC3E}">
        <p14:creationId xmlns:p14="http://schemas.microsoft.com/office/powerpoint/2010/main" val="286702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EC3EA52-0F1B-13F2-3BEB-52B12FBE6DCE}"/>
              </a:ext>
            </a:extLst>
          </p:cNvPr>
          <p:cNvSpPr>
            <a:spLocks noGrp="1"/>
          </p:cNvSpPr>
          <p:nvPr>
            <p:ph type="title"/>
          </p:nvPr>
        </p:nvSpPr>
        <p:spPr>
          <a:xfrm>
            <a:off x="838200" y="999592"/>
            <a:ext cx="10515600" cy="5430705"/>
          </a:xfrm>
        </p:spPr>
        <p:txBody>
          <a:bodyPr>
            <a:normAutofit/>
          </a:bodyPr>
          <a:lstStyle/>
          <a:p>
            <a:r>
              <a:rPr lang="ru-RU" sz="3200" b="0" i="0" dirty="0">
                <a:solidFill>
                  <a:srgbClr val="000000"/>
                </a:solidFill>
                <a:effectLst/>
                <a:latin typeface="georgia" panose="02040502050405020303" pitchFamily="18" charset="0"/>
              </a:rPr>
              <a:t>Ле Руа </a:t>
            </a:r>
            <a:r>
              <a:rPr lang="ru-RU" sz="3200" b="0" i="0" dirty="0" err="1">
                <a:solidFill>
                  <a:srgbClr val="000000"/>
                </a:solidFill>
                <a:effectLst/>
                <a:latin typeface="georgia" panose="02040502050405020303" pitchFamily="18" charset="0"/>
              </a:rPr>
              <a:t>Ладюри</a:t>
            </a:r>
            <a:r>
              <a:rPr lang="ru-RU" sz="3200" b="0" i="0" dirty="0">
                <a:solidFill>
                  <a:srgbClr val="000000"/>
                </a:solidFill>
                <a:effectLst/>
                <a:latin typeface="georgia" panose="02040502050405020303" pitchFamily="18" charset="0"/>
              </a:rPr>
              <a:t> нашел и проанализировал рассказы тех, кого обычно называют «безмолвствующим большинством» — необразованных крестьян. Он подробно описал, как они работали и отдыхали, ссорились и любили, рождались и умирали, боролись с болезнями. Как ходили в церковь и вечером общались друг с другом... Он дал читателям возможность увидеть не только их быт, но и мир их представлений, убеждений и чувств.</a:t>
            </a:r>
            <a:endParaRPr lang="ru-KZ" sz="3200" dirty="0"/>
          </a:p>
        </p:txBody>
      </p:sp>
    </p:spTree>
    <p:extLst>
      <p:ext uri="{BB962C8B-B14F-4D97-AF65-F5344CB8AC3E}">
        <p14:creationId xmlns:p14="http://schemas.microsoft.com/office/powerpoint/2010/main" val="205508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D0971A-A27B-6341-1BF7-BD3B2D87D783}"/>
              </a:ext>
            </a:extLst>
          </p:cNvPr>
          <p:cNvSpPr>
            <a:spLocks noGrp="1"/>
          </p:cNvSpPr>
          <p:nvPr>
            <p:ph type="title"/>
          </p:nvPr>
        </p:nvSpPr>
        <p:spPr>
          <a:xfrm>
            <a:off x="838200" y="999592"/>
            <a:ext cx="10515600" cy="4899763"/>
          </a:xfrm>
        </p:spPr>
        <p:txBody>
          <a:bodyPr>
            <a:normAutofit/>
          </a:bodyPr>
          <a:lstStyle/>
          <a:p>
            <a:r>
              <a:rPr lang="ru-RU" sz="2800" dirty="0"/>
              <a:t>Книга состоит из двух больших частей. Первая из них («Экология </a:t>
            </a:r>
            <a:r>
              <a:rPr lang="ru-RU" sz="2800" dirty="0" err="1"/>
              <a:t>Монтайю</a:t>
            </a:r>
            <a:r>
              <a:rPr lang="ru-RU" sz="2800" dirty="0"/>
              <a:t>: дом и пастух») посвящена концепции </a:t>
            </a:r>
            <a:r>
              <a:rPr lang="ru-RU" sz="2800" dirty="0" err="1"/>
              <a:t>domus</a:t>
            </a:r>
            <a:r>
              <a:rPr lang="ru-RU" sz="2800" dirty="0"/>
              <a:t> — </a:t>
            </a:r>
            <a:r>
              <a:rPr lang="ru-RU" sz="2800" dirty="0" err="1"/>
              <a:t>осталя</a:t>
            </a:r>
            <a:r>
              <a:rPr lang="ru-RU" sz="2800" dirty="0"/>
              <a:t> как первичной общности совместного проживания, позиционированию его как основной ценности окситанских крестьян. Круг связей </a:t>
            </a:r>
            <a:r>
              <a:rPr lang="ru-RU" sz="2800" dirty="0" err="1"/>
              <a:t>domus’a</a:t>
            </a:r>
            <a:r>
              <a:rPr lang="ru-RU" sz="2800" dirty="0"/>
              <a:t> простирается до горных пастбищ, ограничивая внешний круг связей общины. Вторая часть («Археология </a:t>
            </a:r>
            <a:r>
              <a:rPr lang="ru-RU" sz="2800" dirty="0" err="1"/>
              <a:t>Монтайю</a:t>
            </a:r>
            <a:r>
              <a:rPr lang="ru-RU" sz="2800" dirty="0"/>
              <a:t>: от жеста к мифу») посвящена поведенческим стереотипам, обнаруживаемым у жителей деревни.</a:t>
            </a:r>
            <a:endParaRPr lang="ru-KZ" sz="2800" dirty="0"/>
          </a:p>
        </p:txBody>
      </p:sp>
    </p:spTree>
    <p:extLst>
      <p:ext uri="{BB962C8B-B14F-4D97-AF65-F5344CB8AC3E}">
        <p14:creationId xmlns:p14="http://schemas.microsoft.com/office/powerpoint/2010/main" val="5506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682077-A9BC-A151-8625-FCEDD6DD56CC}"/>
              </a:ext>
            </a:extLst>
          </p:cNvPr>
          <p:cNvSpPr>
            <a:spLocks noGrp="1"/>
          </p:cNvSpPr>
          <p:nvPr>
            <p:ph type="title"/>
          </p:nvPr>
        </p:nvSpPr>
        <p:spPr>
          <a:xfrm>
            <a:off x="838200" y="604684"/>
            <a:ext cx="10515600" cy="5486400"/>
          </a:xfrm>
        </p:spPr>
        <p:txBody>
          <a:bodyPr>
            <a:normAutofit fontScale="90000"/>
          </a:bodyPr>
          <a:lstStyle/>
          <a:p>
            <a:r>
              <a:rPr lang="ru-RU" sz="3100" b="0" i="0" dirty="0">
                <a:solidFill>
                  <a:srgbClr val="000000"/>
                </a:solidFill>
                <a:effectLst/>
                <a:latin typeface="Arial" panose="020B0604020202020204" pitchFamily="34" charset="0"/>
              </a:rPr>
              <a:t>В 1973 и 1978 годах вышли два тома его работы Le </a:t>
            </a:r>
            <a:r>
              <a:rPr lang="ru-RU" sz="3100" b="0" i="0" dirty="0" err="1">
                <a:solidFill>
                  <a:srgbClr val="000000"/>
                </a:solidFill>
                <a:effectLst/>
                <a:latin typeface="Arial" panose="020B0604020202020204" pitchFamily="34" charset="0"/>
              </a:rPr>
              <a:t>Territoire</a:t>
            </a:r>
            <a:r>
              <a:rPr lang="ru-RU" sz="3100" b="0" i="0" dirty="0">
                <a:solidFill>
                  <a:srgbClr val="000000"/>
                </a:solidFill>
                <a:effectLst/>
                <a:latin typeface="Arial" panose="020B0604020202020204" pitchFamily="34" charset="0"/>
              </a:rPr>
              <a:t> </a:t>
            </a:r>
            <a:r>
              <a:rPr lang="ru-RU" sz="3100" b="0" i="0" dirty="0" err="1">
                <a:solidFill>
                  <a:srgbClr val="000000"/>
                </a:solidFill>
                <a:effectLst/>
                <a:latin typeface="Arial" panose="020B0604020202020204" pitchFamily="34" charset="0"/>
              </a:rPr>
              <a:t>de</a:t>
            </a:r>
            <a:r>
              <a:rPr lang="ru-RU" sz="3100" b="0" i="0" dirty="0">
                <a:solidFill>
                  <a:srgbClr val="000000"/>
                </a:solidFill>
                <a:effectLst/>
                <a:latin typeface="Arial" panose="020B0604020202020204" pitchFamily="34" charset="0"/>
              </a:rPr>
              <a:t> </a:t>
            </a:r>
            <a:r>
              <a:rPr lang="ru-RU" sz="3100" b="0" i="0" dirty="0" err="1">
                <a:solidFill>
                  <a:srgbClr val="000000"/>
                </a:solidFill>
                <a:effectLst/>
                <a:latin typeface="Arial" panose="020B0604020202020204" pitchFamily="34" charset="0"/>
              </a:rPr>
              <a:t>l’historien</a:t>
            </a:r>
            <a:r>
              <a:rPr lang="ru-RU" sz="3100" b="0" i="0" dirty="0">
                <a:solidFill>
                  <a:srgbClr val="000000"/>
                </a:solidFill>
                <a:effectLst/>
                <a:latin typeface="Arial" panose="020B0604020202020204" pitchFamily="34" charset="0"/>
              </a:rPr>
              <a:t> (Территория историка), посвящённой методологическим вопросам.</a:t>
            </a:r>
            <a:br>
              <a:rPr lang="ru-RU" sz="3100" b="0" i="0" dirty="0">
                <a:solidFill>
                  <a:srgbClr val="000000"/>
                </a:solidFill>
                <a:effectLst/>
                <a:latin typeface="Arial" panose="020B0604020202020204" pitchFamily="34" charset="0"/>
              </a:rPr>
            </a:br>
            <a:r>
              <a:rPr lang="ru-RU" sz="3100" b="0" i="0" dirty="0">
                <a:solidFill>
                  <a:srgbClr val="000000"/>
                </a:solidFill>
                <a:effectLst/>
                <a:latin typeface="Arial" panose="020B0604020202020204" pitchFamily="34" charset="0"/>
              </a:rPr>
              <a:t>В 1980 году вышла его работа Le </a:t>
            </a:r>
            <a:r>
              <a:rPr lang="ru-RU" sz="3100" b="0" i="0" dirty="0" err="1">
                <a:solidFill>
                  <a:srgbClr val="000000"/>
                </a:solidFill>
                <a:effectLst/>
                <a:latin typeface="Arial" panose="020B0604020202020204" pitchFamily="34" charset="0"/>
              </a:rPr>
              <a:t>Carnaval</a:t>
            </a:r>
            <a:r>
              <a:rPr lang="ru-RU" sz="3100" b="0" i="0" dirty="0">
                <a:solidFill>
                  <a:srgbClr val="000000"/>
                </a:solidFill>
                <a:effectLst/>
                <a:latin typeface="Arial" panose="020B0604020202020204" pitchFamily="34" charset="0"/>
              </a:rPr>
              <a:t> </a:t>
            </a:r>
            <a:r>
              <a:rPr lang="ru-RU" sz="3100" b="0" i="0" dirty="0" err="1">
                <a:solidFill>
                  <a:srgbClr val="000000"/>
                </a:solidFill>
                <a:effectLst/>
                <a:latin typeface="Arial" panose="020B0604020202020204" pitchFamily="34" charset="0"/>
              </a:rPr>
              <a:t>de</a:t>
            </a:r>
            <a:r>
              <a:rPr lang="ru-RU" sz="3100" b="0" i="0" dirty="0">
                <a:solidFill>
                  <a:srgbClr val="000000"/>
                </a:solidFill>
                <a:effectLst/>
                <a:latin typeface="Arial" panose="020B0604020202020204" pitchFamily="34" charset="0"/>
              </a:rPr>
              <a:t> </a:t>
            </a:r>
            <a:r>
              <a:rPr lang="ru-RU" sz="3100" b="0" i="0" dirty="0" err="1">
                <a:solidFill>
                  <a:srgbClr val="000000"/>
                </a:solidFill>
                <a:effectLst/>
                <a:latin typeface="Arial" panose="020B0604020202020204" pitchFamily="34" charset="0"/>
              </a:rPr>
              <a:t>Romans</a:t>
            </a:r>
            <a:r>
              <a:rPr lang="ru-RU" sz="3100" b="0" i="0" dirty="0">
                <a:solidFill>
                  <a:srgbClr val="000000"/>
                </a:solidFill>
                <a:effectLst/>
                <a:latin typeface="Arial" panose="020B0604020202020204" pitchFamily="34" charset="0"/>
              </a:rPr>
              <a:t> (Карнавал в Романе), посвящённая изучению массовой резни во время карнавала в </a:t>
            </a:r>
            <a:r>
              <a:rPr lang="ru-RU" sz="3100" b="0" i="0" dirty="0" err="1">
                <a:solidFill>
                  <a:srgbClr val="000000"/>
                </a:solidFill>
                <a:effectLst/>
                <a:latin typeface="Arial" panose="020B0604020202020204" pitchFamily="34" charset="0"/>
              </a:rPr>
              <a:t>южнофранцузском</a:t>
            </a:r>
            <a:r>
              <a:rPr lang="ru-RU" sz="3100" b="0" i="0" dirty="0">
                <a:solidFill>
                  <a:srgbClr val="000000"/>
                </a:solidFill>
                <a:effectLst/>
                <a:latin typeface="Arial" panose="020B0604020202020204" pitchFamily="34" charset="0"/>
              </a:rPr>
              <a:t> городке Роман в 1580 году.</a:t>
            </a:r>
            <a:br>
              <a:rPr lang="ru-RU" sz="3100" b="0" i="0" dirty="0">
                <a:solidFill>
                  <a:srgbClr val="000000"/>
                </a:solidFill>
                <a:effectLst/>
                <a:latin typeface="Arial" panose="020B0604020202020204" pitchFamily="34" charset="0"/>
              </a:rPr>
            </a:br>
            <a:r>
              <a:rPr lang="ru-RU" sz="3100" b="0" i="0" dirty="0">
                <a:solidFill>
                  <a:srgbClr val="000000"/>
                </a:solidFill>
                <a:effectLst/>
                <a:latin typeface="Arial" panose="020B0604020202020204" pitchFamily="34" charset="0"/>
              </a:rPr>
              <a:t>Кроме того, </a:t>
            </a:r>
            <a:r>
              <a:rPr lang="ru-RU" sz="3100" b="0" i="0" dirty="0" err="1">
                <a:solidFill>
                  <a:srgbClr val="000000"/>
                </a:solidFill>
                <a:effectLst/>
                <a:latin typeface="Arial" panose="020B0604020202020204" pitchFamily="34" charset="0"/>
              </a:rPr>
              <a:t>Ладюри</a:t>
            </a:r>
            <a:r>
              <a:rPr lang="ru-RU" sz="3100" b="0" i="0" dirty="0">
                <a:solidFill>
                  <a:srgbClr val="000000"/>
                </a:solidFill>
                <a:effectLst/>
                <a:latin typeface="Arial" panose="020B0604020202020204" pitchFamily="34" charset="0"/>
              </a:rPr>
              <a:t> изучал историю климата и его влияние на социально-экономические процессы. Ученый выдвинул концепцию равновесия </a:t>
            </a:r>
            <a:r>
              <a:rPr lang="ru-RU" sz="3100" b="0" i="0" dirty="0" err="1">
                <a:solidFill>
                  <a:srgbClr val="000000"/>
                </a:solidFill>
                <a:effectLst/>
                <a:latin typeface="Arial" panose="020B0604020202020204" pitchFamily="34" charset="0"/>
              </a:rPr>
              <a:t>экодемографической</a:t>
            </a:r>
            <a:r>
              <a:rPr lang="ru-RU" sz="3100" b="0" i="0" dirty="0">
                <a:solidFill>
                  <a:srgbClr val="000000"/>
                </a:solidFill>
                <a:effectLst/>
                <a:latin typeface="Arial" panose="020B0604020202020204" pitchFamily="34" charset="0"/>
              </a:rPr>
              <a:t> системы Европы в XIV — середине XVIII веков.</a:t>
            </a:r>
            <a:br>
              <a:rPr lang="ru-RU" sz="3100" b="0" i="0" dirty="0">
                <a:solidFill>
                  <a:srgbClr val="000000"/>
                </a:solidFill>
                <a:effectLst/>
                <a:latin typeface="Arial" panose="020B0604020202020204" pitchFamily="34" charset="0"/>
              </a:rPr>
            </a:br>
            <a:r>
              <a:rPr lang="ru-RU" sz="3100" b="0" i="0" dirty="0">
                <a:solidFill>
                  <a:srgbClr val="000000"/>
                </a:solidFill>
                <a:effectLst/>
                <a:latin typeface="Arial" panose="020B0604020202020204" pitchFamily="34" charset="0"/>
              </a:rPr>
              <a:t>Долгое время </a:t>
            </a:r>
            <a:r>
              <a:rPr lang="ru-RU" sz="3100" b="0" i="0" dirty="0" err="1">
                <a:solidFill>
                  <a:srgbClr val="000000"/>
                </a:solidFill>
                <a:effectLst/>
                <a:latin typeface="Arial" panose="020B0604020202020204" pitchFamily="34" charset="0"/>
              </a:rPr>
              <a:t>Ладюри</a:t>
            </a:r>
            <a:r>
              <a:rPr lang="ru-RU" sz="3100" b="0" i="0" dirty="0">
                <a:solidFill>
                  <a:srgbClr val="000000"/>
                </a:solidFill>
                <a:effectLst/>
                <a:latin typeface="Arial" panose="020B0604020202020204" pitchFamily="34" charset="0"/>
              </a:rPr>
              <a:t> был членом Французской коммунистической партии; в 1963 году перешёл в 1963 году перешёл в Объединённую социалистическую партию.</a:t>
            </a:r>
            <a:br>
              <a:rPr lang="ru-RU" b="0" i="0" dirty="0">
                <a:solidFill>
                  <a:srgbClr val="000000"/>
                </a:solidFill>
                <a:effectLst/>
                <a:latin typeface="Arial" panose="020B0604020202020204" pitchFamily="34" charset="0"/>
              </a:rPr>
            </a:br>
            <a:endParaRPr lang="ru-KZ" dirty="0"/>
          </a:p>
        </p:txBody>
      </p:sp>
    </p:spTree>
    <p:extLst>
      <p:ext uri="{BB962C8B-B14F-4D97-AF65-F5344CB8AC3E}">
        <p14:creationId xmlns:p14="http://schemas.microsoft.com/office/powerpoint/2010/main" val="306370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2A6941D-11E2-4CEF-9403-A16C08290714}"/>
              </a:ext>
            </a:extLst>
          </p:cNvPr>
          <p:cNvSpPr>
            <a:spLocks noGrp="1"/>
          </p:cNvSpPr>
          <p:nvPr>
            <p:ph type="title"/>
          </p:nvPr>
        </p:nvSpPr>
        <p:spPr>
          <a:xfrm>
            <a:off x="5583720" y="681039"/>
            <a:ext cx="5770080" cy="1906555"/>
          </a:xfrm>
        </p:spPr>
        <p:txBody>
          <a:bodyPr/>
          <a:lstStyle/>
          <a:p>
            <a:r>
              <a:rPr lang="ru-RU" dirty="0"/>
              <a:t> История климата с 1000 года</a:t>
            </a:r>
            <a:endParaRPr lang="en-US" dirty="0"/>
          </a:p>
        </p:txBody>
      </p:sp>
      <p:sp>
        <p:nvSpPr>
          <p:cNvPr id="13" name="Footer Placeholder 4">
            <a:extLst>
              <a:ext uri="{FF2B5EF4-FFF2-40B4-BE49-F238E27FC236}">
                <a16:creationId xmlns:a16="http://schemas.microsoft.com/office/drawing/2014/main" id="{EEAC815C-2AF9-448A-95FC-692B238DC55D}"/>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5" name="Content Placeholder 2">
            <a:extLst>
              <a:ext uri="{FF2B5EF4-FFF2-40B4-BE49-F238E27FC236}">
                <a16:creationId xmlns:a16="http://schemas.microsoft.com/office/drawing/2014/main" id="{75F22179-F1D2-4CE0-9407-C93875CC8514}"/>
              </a:ext>
            </a:extLst>
          </p:cNvPr>
          <p:cNvSpPr>
            <a:spLocks noGrp="1"/>
          </p:cNvSpPr>
          <p:nvPr>
            <p:ph idx="1"/>
          </p:nvPr>
        </p:nvSpPr>
        <p:spPr>
          <a:xfrm>
            <a:off x="5583720" y="3140490"/>
            <a:ext cx="5770079" cy="3036471"/>
          </a:xfrm>
        </p:spPr>
        <p:txBody>
          <a:bodyPr>
            <a:normAutofit/>
          </a:bodyPr>
          <a:lstStyle/>
          <a:p>
            <a:r>
              <a:rPr lang="ru-RU" dirty="0"/>
              <a:t>Л.: Гидрометеоиздат, 1971. — 270 с.</a:t>
            </a:r>
          </a:p>
          <a:p>
            <a:r>
              <a:rPr lang="ru-RU" dirty="0"/>
              <a:t>Перевод А.С. Чаплыгиной</a:t>
            </a:r>
            <a:endParaRPr lang="en-US" dirty="0"/>
          </a:p>
        </p:txBody>
      </p:sp>
      <p:sp>
        <p:nvSpPr>
          <p:cNvPr id="17" name="Date Placeholder 3">
            <a:extLst>
              <a:ext uri="{FF2B5EF4-FFF2-40B4-BE49-F238E27FC236}">
                <a16:creationId xmlns:a16="http://schemas.microsoft.com/office/drawing/2014/main" id="{F0CDE0F8-19A7-4581-8963-42578EED3F4F}"/>
              </a:ext>
            </a:extLst>
          </p:cNvPr>
          <p:cNvSpPr>
            <a:spLocks noGrp="1"/>
          </p:cNvSpPr>
          <p:nvPr>
            <p:ph type="dt" sz="half" idx="10"/>
          </p:nvPr>
        </p:nvSpPr>
        <p:spPr>
          <a:xfrm rot="5400000">
            <a:off x="10425981" y="4687095"/>
            <a:ext cx="2706690" cy="365125"/>
          </a:xfrm>
        </p:spPr>
        <p:txBody>
          <a:bodyPr/>
          <a:lstStyle/>
          <a:p>
            <a:pPr>
              <a:spcAft>
                <a:spcPts val="600"/>
              </a:spcAft>
            </a:pPr>
            <a:fld id="{307856E9-544A-4E75-85BE-D47FC183B661}" type="datetime1">
              <a:rPr lang="en-US" smtClean="0"/>
              <a:pPr>
                <a:spcAft>
                  <a:spcPts val="600"/>
                </a:spcAft>
              </a:pPr>
              <a:t>11/7/2023</a:t>
            </a:fld>
            <a:endParaRPr lang="en-US"/>
          </a:p>
        </p:txBody>
      </p:sp>
      <p:sp>
        <p:nvSpPr>
          <p:cNvPr id="19" name="Slide Number Placeholder 18">
            <a:extLst>
              <a:ext uri="{FF2B5EF4-FFF2-40B4-BE49-F238E27FC236}">
                <a16:creationId xmlns:a16="http://schemas.microsoft.com/office/drawing/2014/main" id="{8B1D9AF6-8A2F-42E2-9671-87BD260C7993}"/>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16</a:t>
            </a:fld>
            <a:endParaRPr lang="en-US"/>
          </a:p>
        </p:txBody>
      </p:sp>
      <p:pic>
        <p:nvPicPr>
          <p:cNvPr id="7" name="Рисунок 6">
            <a:extLst>
              <a:ext uri="{FF2B5EF4-FFF2-40B4-BE49-F238E27FC236}">
                <a16:creationId xmlns:a16="http://schemas.microsoft.com/office/drawing/2014/main" id="{E99301A2-5A5D-2AD6-3E90-A7115F417684}"/>
              </a:ext>
            </a:extLst>
          </p:cNvPr>
          <p:cNvPicPr>
            <a:picLocks noChangeAspect="1"/>
          </p:cNvPicPr>
          <p:nvPr/>
        </p:nvPicPr>
        <p:blipFill>
          <a:blip r:embed="rId2"/>
          <a:stretch>
            <a:fillRect/>
          </a:stretch>
        </p:blipFill>
        <p:spPr>
          <a:xfrm>
            <a:off x="538163" y="288758"/>
            <a:ext cx="4446984" cy="6858000"/>
          </a:xfrm>
          <a:prstGeom prst="rect">
            <a:avLst/>
          </a:prstGeom>
        </p:spPr>
      </p:pic>
    </p:spTree>
    <p:extLst>
      <p:ext uri="{BB962C8B-B14F-4D97-AF65-F5344CB8AC3E}">
        <p14:creationId xmlns:p14="http://schemas.microsoft.com/office/powerpoint/2010/main" val="297230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A6941D-11E2-4CEF-9403-A16C08290714}"/>
              </a:ext>
            </a:extLst>
          </p:cNvPr>
          <p:cNvSpPr>
            <a:spLocks noGrp="1"/>
          </p:cNvSpPr>
          <p:nvPr>
            <p:ph type="title"/>
          </p:nvPr>
        </p:nvSpPr>
        <p:spPr>
          <a:xfrm>
            <a:off x="5583720" y="516194"/>
            <a:ext cx="5770080" cy="5203567"/>
          </a:xfrm>
        </p:spPr>
        <p:txBody>
          <a:bodyPr>
            <a:normAutofit/>
          </a:bodyPr>
          <a:lstStyle/>
          <a:p>
            <a:r>
              <a:rPr lang="ru-RU" sz="3200" dirty="0"/>
              <a:t>Эммануэль Ле Руа </a:t>
            </a:r>
            <a:r>
              <a:rPr lang="ru-RU" sz="3200" dirty="0" err="1"/>
              <a:t>Ладюри</a:t>
            </a:r>
            <a:br>
              <a:rPr lang="ru-RU" sz="2000" dirty="0"/>
            </a:br>
            <a:br>
              <a:rPr lang="ru-RU" sz="2000" dirty="0"/>
            </a:br>
            <a:br>
              <a:rPr lang="ru-RU" sz="2000" dirty="0"/>
            </a:br>
            <a:br>
              <a:rPr lang="ru-RU" sz="2000" dirty="0"/>
            </a:br>
            <a:br>
              <a:rPr lang="ru-RU" sz="2000" dirty="0"/>
            </a:br>
            <a:r>
              <a:rPr lang="ru-RU" sz="2700" dirty="0"/>
              <a:t>История регионов Франции </a:t>
            </a:r>
            <a:br>
              <a:rPr lang="ru-RU" sz="2700" dirty="0"/>
            </a:br>
            <a:r>
              <a:rPr lang="ru-RU" sz="2700" dirty="0"/>
              <a:t>Перевод: М. Иванова</a:t>
            </a:r>
            <a:br>
              <a:rPr lang="ru-RU" sz="2700" dirty="0"/>
            </a:br>
            <a:r>
              <a:rPr lang="ru-RU" sz="2700" dirty="0"/>
              <a:t>Год издания: 2005</a:t>
            </a:r>
            <a:br>
              <a:rPr lang="ru-RU" sz="2700" dirty="0"/>
            </a:br>
            <a:br>
              <a:rPr lang="ru-RU" sz="2700" dirty="0"/>
            </a:br>
            <a:endParaRPr lang="en-US" sz="2700" dirty="0"/>
          </a:p>
        </p:txBody>
      </p:sp>
      <p:sp>
        <p:nvSpPr>
          <p:cNvPr id="14" name="Footer Placeholder 4">
            <a:extLst>
              <a:ext uri="{FF2B5EF4-FFF2-40B4-BE49-F238E27FC236}">
                <a16:creationId xmlns:a16="http://schemas.microsoft.com/office/drawing/2014/main" id="{EEAC815C-2AF9-448A-95FC-692B238DC55D}"/>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8" name="Date Placeholder 3">
            <a:extLst>
              <a:ext uri="{FF2B5EF4-FFF2-40B4-BE49-F238E27FC236}">
                <a16:creationId xmlns:a16="http://schemas.microsoft.com/office/drawing/2014/main" id="{F0CDE0F8-19A7-4581-8963-42578EED3F4F}"/>
              </a:ext>
            </a:extLst>
          </p:cNvPr>
          <p:cNvSpPr>
            <a:spLocks noGrp="1"/>
          </p:cNvSpPr>
          <p:nvPr>
            <p:ph type="dt" sz="half" idx="10"/>
          </p:nvPr>
        </p:nvSpPr>
        <p:spPr>
          <a:xfrm rot="5400000">
            <a:off x="10425981" y="4687095"/>
            <a:ext cx="2706690" cy="365125"/>
          </a:xfrm>
        </p:spPr>
        <p:txBody>
          <a:bodyPr/>
          <a:lstStyle/>
          <a:p>
            <a:pPr>
              <a:spcAft>
                <a:spcPts val="600"/>
              </a:spcAft>
            </a:pPr>
            <a:fld id="{307856E9-544A-4E75-85BE-D47FC183B661}" type="datetime1">
              <a:rPr lang="en-US" smtClean="0"/>
              <a:pPr>
                <a:spcAft>
                  <a:spcPts val="600"/>
                </a:spcAft>
              </a:pPr>
              <a:t>11/7/2023</a:t>
            </a:fld>
            <a:endParaRPr lang="en-US"/>
          </a:p>
        </p:txBody>
      </p:sp>
      <p:sp>
        <p:nvSpPr>
          <p:cNvPr id="20" name="Slide Number Placeholder 18">
            <a:extLst>
              <a:ext uri="{FF2B5EF4-FFF2-40B4-BE49-F238E27FC236}">
                <a16:creationId xmlns:a16="http://schemas.microsoft.com/office/drawing/2014/main" id="{8B1D9AF6-8A2F-42E2-9671-87BD260C7993}"/>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17</a:t>
            </a:fld>
            <a:endParaRPr lang="en-US"/>
          </a:p>
        </p:txBody>
      </p:sp>
      <p:pic>
        <p:nvPicPr>
          <p:cNvPr id="17" name="Рисунок 16">
            <a:extLst>
              <a:ext uri="{FF2B5EF4-FFF2-40B4-BE49-F238E27FC236}">
                <a16:creationId xmlns:a16="http://schemas.microsoft.com/office/drawing/2014/main" id="{3B9747B9-75E2-091F-DD1B-F15C96D2B9C0}"/>
              </a:ext>
            </a:extLst>
          </p:cNvPr>
          <p:cNvPicPr>
            <a:picLocks noChangeAspect="1"/>
          </p:cNvPicPr>
          <p:nvPr/>
        </p:nvPicPr>
        <p:blipFill>
          <a:blip r:embed="rId2"/>
          <a:stretch>
            <a:fillRect/>
          </a:stretch>
        </p:blipFill>
        <p:spPr>
          <a:xfrm>
            <a:off x="1253613" y="973394"/>
            <a:ext cx="3067663" cy="5203567"/>
          </a:xfrm>
          <a:prstGeom prst="rect">
            <a:avLst/>
          </a:prstGeom>
        </p:spPr>
      </p:pic>
    </p:spTree>
    <p:extLst>
      <p:ext uri="{BB962C8B-B14F-4D97-AF65-F5344CB8AC3E}">
        <p14:creationId xmlns:p14="http://schemas.microsoft.com/office/powerpoint/2010/main" val="2367012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7C9140C-1559-A2B7-575A-802B667D5967}"/>
              </a:ext>
            </a:extLst>
          </p:cNvPr>
          <p:cNvSpPr>
            <a:spLocks noGrp="1"/>
          </p:cNvSpPr>
          <p:nvPr>
            <p:ph type="title"/>
          </p:nvPr>
        </p:nvSpPr>
        <p:spPr>
          <a:xfrm>
            <a:off x="838200" y="999592"/>
            <a:ext cx="10515600" cy="4678537"/>
          </a:xfrm>
        </p:spPr>
        <p:txBody>
          <a:bodyPr>
            <a:normAutofit fontScale="90000"/>
          </a:bodyPr>
          <a:lstStyle/>
          <a:p>
            <a:r>
              <a:rPr lang="ru-RU" dirty="0"/>
              <a:t>Большое место в исследованиях Э.</a:t>
            </a:r>
            <a:r>
              <a:rPr lang="ru-RU" sz="4400" dirty="0"/>
              <a:t> Ле Руа </a:t>
            </a:r>
            <a:r>
              <a:rPr lang="ru-RU" sz="4400" dirty="0" err="1"/>
              <a:t>Ладюри</a:t>
            </a:r>
            <a:r>
              <a:rPr lang="ru-RU" dirty="0"/>
              <a:t> занимает история климата и вопрос о его влиянии на социально-экономические процессы. Историк выдвинул концепцию равновесия </a:t>
            </a:r>
            <a:r>
              <a:rPr lang="ru-RU" dirty="0" err="1"/>
              <a:t>экодемографической</a:t>
            </a:r>
            <a:r>
              <a:rPr lang="ru-RU" dirty="0"/>
              <a:t> системы Европы в XIV — середине XVIII в.</a:t>
            </a:r>
            <a:br>
              <a:rPr lang="ru-RU" dirty="0"/>
            </a:br>
            <a:br>
              <a:rPr lang="ru-RU" dirty="0"/>
            </a:br>
            <a:endParaRPr lang="ru-KZ" dirty="0"/>
          </a:p>
        </p:txBody>
      </p:sp>
    </p:spTree>
    <p:extLst>
      <p:ext uri="{BB962C8B-B14F-4D97-AF65-F5344CB8AC3E}">
        <p14:creationId xmlns:p14="http://schemas.microsoft.com/office/powerpoint/2010/main" val="285770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5DCCF43-9453-FA26-769C-F955335B3004}"/>
              </a:ext>
            </a:extLst>
          </p:cNvPr>
          <p:cNvSpPr>
            <a:spLocks noGrp="1"/>
          </p:cNvSpPr>
          <p:nvPr>
            <p:ph type="title"/>
          </p:nvPr>
        </p:nvSpPr>
        <p:spPr/>
        <p:txBody>
          <a:bodyPr/>
          <a:lstStyle/>
          <a:p>
            <a:r>
              <a:rPr lang="ru-RU" dirty="0"/>
              <a:t>Литература:</a:t>
            </a:r>
            <a:endParaRPr lang="ru-KZ" dirty="0"/>
          </a:p>
        </p:txBody>
      </p:sp>
      <p:sp>
        <p:nvSpPr>
          <p:cNvPr id="4" name="Объект 3">
            <a:extLst>
              <a:ext uri="{FF2B5EF4-FFF2-40B4-BE49-F238E27FC236}">
                <a16:creationId xmlns:a16="http://schemas.microsoft.com/office/drawing/2014/main" id="{1DC527BE-BE2E-BFBA-58E8-7919560CD6CD}"/>
              </a:ext>
            </a:extLst>
          </p:cNvPr>
          <p:cNvSpPr>
            <a:spLocks noGrp="1"/>
          </p:cNvSpPr>
          <p:nvPr>
            <p:ph idx="1"/>
          </p:nvPr>
        </p:nvSpPr>
        <p:spPr/>
        <p:txBody>
          <a:bodyPr/>
          <a:lstStyle/>
          <a:p>
            <a:pPr indent="457200" algn="just">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Ле Руа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Монтайю</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окситанская деревня (1294-1324) / Пер. с франц.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В.А.Бабинцева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Я.Ю.Старцева</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Екатеринбург: Изд-во Урал. ун-та, 2001. </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Ле Руа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 История климата с 1000 года. — Л.: Гидрометеоиздат, 1971. </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Ле Руа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 Королевская Франция (1460—1610): от Людовика XI до Генриха IV. — М.: Международные отношения, 2004. </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Ле Руа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Э. История регионов Франции: периферийные регионы Франции от истоков до наших дней. — М.: РОССПЭН, 2005. </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Белянин А.</a:t>
            </a: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Эммануэль Ле Руа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Монтайю</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окситанская деревня». Одна из самых коммерчески успешных книг по истории//Режим доступа: </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https://avefrance.com/france-all/montajju/</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KZ" dirty="0"/>
          </a:p>
        </p:txBody>
      </p:sp>
    </p:spTree>
    <p:extLst>
      <p:ext uri="{BB962C8B-B14F-4D97-AF65-F5344CB8AC3E}">
        <p14:creationId xmlns:p14="http://schemas.microsoft.com/office/powerpoint/2010/main" val="389275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951A48D-3A66-3C82-EADF-B3D7D4DAB03C}"/>
              </a:ext>
            </a:extLst>
          </p:cNvPr>
          <p:cNvSpPr>
            <a:spLocks noGrp="1"/>
          </p:cNvSpPr>
          <p:nvPr>
            <p:ph type="title"/>
          </p:nvPr>
        </p:nvSpPr>
        <p:spPr/>
        <p:txBody>
          <a:bodyPr/>
          <a:lstStyle/>
          <a:p>
            <a:r>
              <a:rPr lang="ru-RU" dirty="0"/>
              <a:t>Тема 10.</a:t>
            </a:r>
            <a:endParaRPr lang="ru-KZ" dirty="0"/>
          </a:p>
        </p:txBody>
      </p:sp>
      <p:sp>
        <p:nvSpPr>
          <p:cNvPr id="5" name="Объект 4">
            <a:extLst>
              <a:ext uri="{FF2B5EF4-FFF2-40B4-BE49-F238E27FC236}">
                <a16:creationId xmlns:a16="http://schemas.microsoft.com/office/drawing/2014/main" id="{E2295989-DB29-6827-7B53-E97CC80DDE19}"/>
              </a:ext>
            </a:extLst>
          </p:cNvPr>
          <p:cNvSpPr>
            <a:spLocks noGrp="1"/>
          </p:cNvSpPr>
          <p:nvPr>
            <p:ph idx="1"/>
          </p:nvPr>
        </p:nvSpPr>
        <p:spPr/>
        <p:txBody>
          <a:bodyPr>
            <a:normAutofit/>
          </a:bodyPr>
          <a:lstStyle/>
          <a:p>
            <a:pPr marL="0" indent="0">
              <a:buNone/>
            </a:pPr>
            <a:endParaRPr lang="ru-RU" sz="4000" dirty="0">
              <a:effectLst/>
              <a:latin typeface="Times New Roman" panose="02020603050405020304" pitchFamily="18" charset="0"/>
              <a:ea typeface="Calibri" panose="020F0502020204030204" pitchFamily="34" charset="0"/>
            </a:endParaRPr>
          </a:p>
          <a:p>
            <a:pPr marL="0" indent="0" algn="ctr">
              <a:buNone/>
            </a:pPr>
            <a:r>
              <a:rPr lang="ru-RU" sz="4000" dirty="0">
                <a:effectLst/>
                <a:latin typeface="Times New Roman" panose="02020603050405020304" pitchFamily="18" charset="0"/>
                <a:ea typeface="Calibri" panose="020F0502020204030204" pitchFamily="34" charset="0"/>
              </a:rPr>
              <a:t>Эмануэль Ле Руа </a:t>
            </a:r>
            <a:r>
              <a:rPr lang="ru-RU" sz="4000" dirty="0" err="1">
                <a:effectLst/>
                <a:latin typeface="Times New Roman" panose="02020603050405020304" pitchFamily="18" charset="0"/>
                <a:ea typeface="Calibri" panose="020F0502020204030204" pitchFamily="34" charset="0"/>
              </a:rPr>
              <a:t>Ладюри</a:t>
            </a:r>
            <a:r>
              <a:rPr lang="ru-RU" sz="4000" dirty="0">
                <a:effectLst/>
                <a:latin typeface="Times New Roman" panose="02020603050405020304" pitchFamily="18" charset="0"/>
                <a:ea typeface="Calibri" panose="020F0502020204030204" pitchFamily="34" charset="0"/>
              </a:rPr>
              <a:t>.</a:t>
            </a:r>
            <a:endParaRPr lang="ru-KZ" sz="4000" dirty="0"/>
          </a:p>
        </p:txBody>
      </p:sp>
    </p:spTree>
    <p:extLst>
      <p:ext uri="{BB962C8B-B14F-4D97-AF65-F5344CB8AC3E}">
        <p14:creationId xmlns:p14="http://schemas.microsoft.com/office/powerpoint/2010/main" val="78990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05DD89-A1F7-AD8B-9747-FBDF4FA9D2FC}"/>
              </a:ext>
            </a:extLst>
          </p:cNvPr>
          <p:cNvSpPr>
            <a:spLocks noGrp="1"/>
          </p:cNvSpPr>
          <p:nvPr>
            <p:ph type="title"/>
          </p:nvPr>
        </p:nvSpPr>
        <p:spPr/>
        <p:txBody>
          <a:bodyPr/>
          <a:lstStyle/>
          <a:p>
            <a:r>
              <a:rPr lang="ru-RU" dirty="0"/>
              <a:t>Вопросы для самоконтроля:</a:t>
            </a:r>
            <a:endParaRPr lang="ru-KZ" dirty="0"/>
          </a:p>
        </p:txBody>
      </p:sp>
      <p:sp>
        <p:nvSpPr>
          <p:cNvPr id="3" name="Объект 2">
            <a:extLst>
              <a:ext uri="{FF2B5EF4-FFF2-40B4-BE49-F238E27FC236}">
                <a16:creationId xmlns:a16="http://schemas.microsoft.com/office/drawing/2014/main" id="{175FC69A-0F6A-765D-5D01-BA058601480D}"/>
              </a:ext>
            </a:extLst>
          </p:cNvPr>
          <p:cNvSpPr>
            <a:spLocks noGrp="1"/>
          </p:cNvSpPr>
          <p:nvPr>
            <p:ph idx="1"/>
          </p:nvPr>
        </p:nvSpPr>
        <p:spPr/>
        <p:txBody>
          <a:bodyPr/>
          <a:lstStyle/>
          <a:p>
            <a:pPr indent="457200">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Какие ключевые идеи и методологические подходы Эмануэль Ле Руа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внес в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микроисторию</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Какую роль сыграла его работа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Монтайю</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структура и события" в развитии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микроистории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  школы Анналов?</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Какие были ключевые работы и публикации Эмануэля Ле Руа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и какие темы они затрагивали?</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Какие методы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микроистории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применял Эмануэль Ле Руа </a:t>
            </a:r>
            <a:r>
              <a:rPr lang="ru-RU" sz="1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в своих исследованиях, и какие исторические документы он использовал?</a:t>
            </a:r>
            <a:endParaRPr lang="ru-K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KZ" dirty="0"/>
          </a:p>
        </p:txBody>
      </p:sp>
    </p:spTree>
    <p:extLst>
      <p:ext uri="{BB962C8B-B14F-4D97-AF65-F5344CB8AC3E}">
        <p14:creationId xmlns:p14="http://schemas.microsoft.com/office/powerpoint/2010/main" val="365966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148B4E4-DFBB-27C5-1DCE-C35BF16D7437}"/>
              </a:ext>
            </a:extLst>
          </p:cNvPr>
          <p:cNvSpPr>
            <a:spLocks noGrp="1"/>
          </p:cNvSpPr>
          <p:nvPr>
            <p:ph type="title"/>
          </p:nvPr>
        </p:nvSpPr>
        <p:spPr>
          <a:xfrm>
            <a:off x="838200" y="368710"/>
            <a:ext cx="10515600" cy="5943600"/>
          </a:xfrm>
        </p:spPr>
        <p:txBody>
          <a:bodyPr>
            <a:noAutofit/>
          </a:bodyPr>
          <a:lstStyle/>
          <a:p>
            <a:pPr indent="457200">
              <a:lnSpc>
                <a:spcPct val="107000"/>
              </a:lnSpc>
              <a:spcAft>
                <a:spcPts val="800"/>
              </a:spcAft>
            </a:pP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Эмануэль Ле Руа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Emmanuel</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Le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Roy</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Ladurie</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 французский историк, известный своими работами в области социальной и культурной истории. Он родился 19 июля 1929 года и считается одним из важных представителей «Новой истории»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Nouvelle</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Histoire</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во Франции. </a:t>
            </a:r>
            <a:br>
              <a:rPr lang="ru-KZ" sz="2800"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Эмануэль Ле Руа </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Ладюри</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родился в Лес-</a:t>
            </a:r>
            <a:r>
              <a:rPr lang="ru-RU" sz="2800" kern="100" dirty="0" err="1">
                <a:effectLst/>
                <a:latin typeface="Times New Roman" panose="02020603050405020304" pitchFamily="18" charset="0"/>
                <a:ea typeface="Calibri" panose="020F0502020204030204" pitchFamily="34" charset="0"/>
                <a:cs typeface="Times New Roman" panose="02020603050405020304" pitchFamily="18" charset="0"/>
              </a:rPr>
              <a:t>Малезерб</a:t>
            </a:r>
            <a: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t>, Франция. Он изучал историю в Парижском университете и был учеником Марка Блока, известного историка и представителя «Новой истории». Почётный профессор Коллеж де Франс, член Французской академии моральных и политических наук. Представитель Школы «Анналов», ученик Фернана Броделя.</a:t>
            </a:r>
            <a:br>
              <a:rPr lang="ru-KZ"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ru-KZ" sz="2800" dirty="0"/>
          </a:p>
        </p:txBody>
      </p:sp>
    </p:spTree>
    <p:extLst>
      <p:ext uri="{BB962C8B-B14F-4D97-AF65-F5344CB8AC3E}">
        <p14:creationId xmlns:p14="http://schemas.microsoft.com/office/powerpoint/2010/main" val="118981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BCB5CEF-0C67-CB7E-A53C-25F9643E4E87}"/>
              </a:ext>
            </a:extLst>
          </p:cNvPr>
          <p:cNvPicPr>
            <a:picLocks noGrp="1" noChangeAspect="1"/>
          </p:cNvPicPr>
          <p:nvPr>
            <p:ph type="pic" idx="1"/>
          </p:nvPr>
        </p:nvPicPr>
        <p:blipFill>
          <a:blip r:embed="rId2"/>
          <a:srcRect t="15618" b="15618"/>
          <a:stretch>
            <a:fillRect/>
          </a:stretch>
        </p:blipFill>
        <p:spPr>
          <a:prstGeom prst="rect">
            <a:avLst/>
          </a:prstGeom>
        </p:spPr>
      </p:pic>
      <p:sp>
        <p:nvSpPr>
          <p:cNvPr id="5" name="Текст 4">
            <a:extLst>
              <a:ext uri="{FF2B5EF4-FFF2-40B4-BE49-F238E27FC236}">
                <a16:creationId xmlns:a16="http://schemas.microsoft.com/office/drawing/2014/main" id="{E78C460D-B311-4E9E-5275-EEC89B99D33A}"/>
              </a:ext>
            </a:extLst>
          </p:cNvPr>
          <p:cNvSpPr>
            <a:spLocks noGrp="1"/>
          </p:cNvSpPr>
          <p:nvPr>
            <p:ph type="body" sz="half" idx="2"/>
          </p:nvPr>
        </p:nvSpPr>
        <p:spPr/>
        <p:txBody>
          <a:bodyPr>
            <a:normAutofit/>
          </a:bodyPr>
          <a:lstStyle/>
          <a:p>
            <a:r>
              <a:rPr lang="ru-RU" sz="2400" b="0" i="0" dirty="0">
                <a:solidFill>
                  <a:srgbClr val="000000"/>
                </a:solidFill>
                <a:effectLst/>
                <a:latin typeface="Times New Roman" panose="02020603050405020304" pitchFamily="18" charset="0"/>
                <a:cs typeface="Times New Roman" panose="02020603050405020304" pitchFamily="18" charset="0"/>
              </a:rPr>
              <a:t>Эммануэль Ле Руа </a:t>
            </a:r>
            <a:r>
              <a:rPr lang="ru-RU" sz="2400" b="0" i="0" dirty="0" err="1">
                <a:solidFill>
                  <a:srgbClr val="000000"/>
                </a:solidFill>
                <a:effectLst/>
                <a:latin typeface="Times New Roman" panose="02020603050405020304" pitchFamily="18" charset="0"/>
                <a:cs typeface="Times New Roman" panose="02020603050405020304" pitchFamily="18" charset="0"/>
              </a:rPr>
              <a:t>Ладюри</a:t>
            </a:r>
            <a:r>
              <a:rPr lang="ru-RU" sz="2400" b="0" i="0" dirty="0">
                <a:solidFill>
                  <a:srgbClr val="000000"/>
                </a:solidFill>
                <a:effectLst/>
                <a:latin typeface="Times New Roman" panose="02020603050405020304" pitchFamily="18" charset="0"/>
                <a:cs typeface="Times New Roman" panose="02020603050405020304" pitchFamily="18" charset="0"/>
              </a:rPr>
              <a:t> (фр. </a:t>
            </a:r>
            <a:r>
              <a:rPr lang="en-US" sz="2400" b="0" i="0" dirty="0">
                <a:solidFill>
                  <a:srgbClr val="000000"/>
                </a:solidFill>
                <a:effectLst/>
                <a:latin typeface="Times New Roman" panose="02020603050405020304" pitchFamily="18" charset="0"/>
                <a:cs typeface="Times New Roman" panose="02020603050405020304" pitchFamily="18" charset="0"/>
              </a:rPr>
              <a:t>Emmanuel Le Roy </a:t>
            </a:r>
            <a:r>
              <a:rPr lang="en-US" sz="2400" b="0" i="0" dirty="0" err="1">
                <a:solidFill>
                  <a:srgbClr val="000000"/>
                </a:solidFill>
                <a:effectLst/>
                <a:latin typeface="Times New Roman" panose="02020603050405020304" pitchFamily="18" charset="0"/>
                <a:cs typeface="Times New Roman" panose="02020603050405020304" pitchFamily="18" charset="0"/>
              </a:rPr>
              <a:t>Ladurie</a:t>
            </a:r>
            <a:r>
              <a:rPr lang="en-US" sz="2400" b="0" i="0" dirty="0">
                <a:solidFill>
                  <a:srgbClr val="000000"/>
                </a:solidFill>
                <a:effectLst/>
                <a:latin typeface="Times New Roman" panose="02020603050405020304" pitchFamily="18" charset="0"/>
                <a:cs typeface="Times New Roman" panose="02020603050405020304" pitchFamily="18" charset="0"/>
              </a:rPr>
              <a:t>, 19 </a:t>
            </a:r>
            <a:r>
              <a:rPr lang="ru-RU" sz="2400" b="0" i="0" dirty="0">
                <a:solidFill>
                  <a:srgbClr val="000000"/>
                </a:solidFill>
                <a:effectLst/>
                <a:latin typeface="Times New Roman" panose="02020603050405020304" pitchFamily="18" charset="0"/>
                <a:cs typeface="Times New Roman" panose="02020603050405020304" pitchFamily="18" charset="0"/>
              </a:rPr>
              <a:t>июля 1929, Ле-</a:t>
            </a:r>
            <a:r>
              <a:rPr lang="ru-RU" sz="2400" b="0" i="0" dirty="0" err="1">
                <a:solidFill>
                  <a:srgbClr val="000000"/>
                </a:solidFill>
                <a:effectLst/>
                <a:latin typeface="Times New Roman" panose="02020603050405020304" pitchFamily="18" charset="0"/>
                <a:cs typeface="Times New Roman" panose="02020603050405020304" pitchFamily="18" charset="0"/>
              </a:rPr>
              <a:t>Мутье</a:t>
            </a:r>
            <a:r>
              <a:rPr lang="ru-RU" sz="2400" b="0" i="0" dirty="0">
                <a:solidFill>
                  <a:srgbClr val="000000"/>
                </a:solidFill>
                <a:effectLst/>
                <a:latin typeface="Times New Roman" panose="02020603050405020304" pitchFamily="18" charset="0"/>
                <a:cs typeface="Times New Roman" panose="02020603050405020304" pitchFamily="18" charset="0"/>
              </a:rPr>
              <a:t>-ан-Сингле, департамент Кальвадос, Франция) — французский историк.</a:t>
            </a:r>
            <a:endParaRPr lang="ru-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41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27BD99D-ED46-0E2B-8372-59C87A3BD8B4}"/>
              </a:ext>
            </a:extLst>
          </p:cNvPr>
          <p:cNvSpPr>
            <a:spLocks noGrp="1"/>
          </p:cNvSpPr>
          <p:nvPr>
            <p:ph type="title"/>
          </p:nvPr>
        </p:nvSpPr>
        <p:spPr>
          <a:xfrm>
            <a:off x="838200" y="999592"/>
            <a:ext cx="10515600" cy="5253724"/>
          </a:xfrm>
        </p:spPr>
        <p:txBody>
          <a:bodyPr>
            <a:normAutofit fontScale="90000"/>
          </a:bodyPr>
          <a:lstStyle/>
          <a:p>
            <a:r>
              <a:rPr lang="ru-RU" b="0" i="0" dirty="0">
                <a:solidFill>
                  <a:srgbClr val="000000"/>
                </a:solidFill>
                <a:effectLst/>
                <a:latin typeface="Arial" panose="020B0604020202020204" pitchFamily="34" charset="0"/>
              </a:rPr>
              <a:t> </a:t>
            </a:r>
            <a:r>
              <a:rPr lang="ru-RU" sz="3100" b="0" i="0" dirty="0">
                <a:solidFill>
                  <a:srgbClr val="000000"/>
                </a:solidFill>
                <a:effectLst/>
                <a:latin typeface="Arial" panose="020B0604020202020204" pitchFamily="34" charset="0"/>
              </a:rPr>
              <a:t>Почётный профессор Коллеж де Франс, член Французской академии моральных и политических наук. Представитель Школы «Анналов», ученик Фернана Броделя.</a:t>
            </a:r>
            <a:br>
              <a:rPr lang="ru-RU" sz="3100" b="0" i="0" dirty="0">
                <a:solidFill>
                  <a:srgbClr val="000000"/>
                </a:solidFill>
                <a:effectLst/>
                <a:latin typeface="Arial" panose="020B0604020202020204" pitchFamily="34" charset="0"/>
              </a:rPr>
            </a:br>
            <a:r>
              <a:rPr lang="ru-RU" sz="3100" b="0" i="0" dirty="0">
                <a:solidFill>
                  <a:srgbClr val="000000"/>
                </a:solidFill>
                <a:effectLst/>
                <a:latin typeface="Arial" panose="020B0604020202020204" pitchFamily="34" charset="0"/>
              </a:rPr>
              <a:t>Родился в семье политика христианско-демократической ориентации Жака Ле Руа </a:t>
            </a:r>
            <a:r>
              <a:rPr lang="ru-RU" sz="3100" b="0" i="0" dirty="0" err="1">
                <a:solidFill>
                  <a:srgbClr val="000000"/>
                </a:solidFill>
                <a:effectLst/>
                <a:latin typeface="Arial" panose="020B0604020202020204" pitchFamily="34" charset="0"/>
              </a:rPr>
              <a:t>Ладюри</a:t>
            </a:r>
            <a:r>
              <a:rPr lang="ru-RU" sz="3100" b="0" i="0" dirty="0">
                <a:solidFill>
                  <a:srgbClr val="000000"/>
                </a:solidFill>
                <a:effectLst/>
                <a:latin typeface="Arial" panose="020B0604020202020204" pitchFamily="34" charset="0"/>
              </a:rPr>
              <a:t>, бывшего министром сельского хозяйства в правительстве Виши в 1942 году и депутатом парламента в 1951–1962 годах. Окончил Парижский университет; преподавал в Университете Монпелье.</a:t>
            </a:r>
            <a:br>
              <a:rPr lang="ru-RU" sz="3100" b="0" i="0" dirty="0">
                <a:solidFill>
                  <a:srgbClr val="000000"/>
                </a:solidFill>
                <a:effectLst/>
                <a:latin typeface="Arial" panose="020B0604020202020204" pitchFamily="34" charset="0"/>
              </a:rPr>
            </a:br>
            <a:r>
              <a:rPr lang="ru-RU" sz="3100" b="0" i="0" dirty="0">
                <a:solidFill>
                  <a:srgbClr val="000000"/>
                </a:solidFill>
                <a:effectLst/>
                <a:latin typeface="Arial" panose="020B0604020202020204" pitchFamily="34" charset="0"/>
              </a:rPr>
              <a:t>В 1966 году издал первую крупную работу — свою диссертацию Les </a:t>
            </a:r>
            <a:r>
              <a:rPr lang="ru-RU" sz="3100" b="0" i="0" dirty="0" err="1">
                <a:solidFill>
                  <a:srgbClr val="000000"/>
                </a:solidFill>
                <a:effectLst/>
                <a:latin typeface="Arial" panose="020B0604020202020204" pitchFamily="34" charset="0"/>
              </a:rPr>
              <a:t>paysans</a:t>
            </a:r>
            <a:r>
              <a:rPr lang="ru-RU" sz="3100" b="0" i="0" dirty="0">
                <a:solidFill>
                  <a:srgbClr val="000000"/>
                </a:solidFill>
                <a:effectLst/>
                <a:latin typeface="Arial" panose="020B0604020202020204" pitchFamily="34" charset="0"/>
              </a:rPr>
              <a:t> </a:t>
            </a:r>
            <a:r>
              <a:rPr lang="ru-RU" sz="3100" b="0" i="0" dirty="0" err="1">
                <a:solidFill>
                  <a:srgbClr val="000000"/>
                </a:solidFill>
                <a:effectLst/>
                <a:latin typeface="Arial" panose="020B0604020202020204" pitchFamily="34" charset="0"/>
              </a:rPr>
              <a:t>de</a:t>
            </a:r>
            <a:r>
              <a:rPr lang="ru-RU" sz="3100" b="0" i="0" dirty="0">
                <a:solidFill>
                  <a:srgbClr val="000000"/>
                </a:solidFill>
                <a:effectLst/>
                <a:latin typeface="Arial" panose="020B0604020202020204" pitchFamily="34" charset="0"/>
              </a:rPr>
              <a:t> </a:t>
            </a:r>
            <a:r>
              <a:rPr lang="ru-RU" sz="3100" b="0" i="0" dirty="0" err="1">
                <a:solidFill>
                  <a:srgbClr val="000000"/>
                </a:solidFill>
                <a:effectLst/>
                <a:latin typeface="Arial" panose="020B0604020202020204" pitchFamily="34" charset="0"/>
              </a:rPr>
              <a:t>Languedoc</a:t>
            </a:r>
            <a:r>
              <a:rPr lang="ru-RU" sz="3100" b="0" i="0" dirty="0">
                <a:solidFill>
                  <a:srgbClr val="000000"/>
                </a:solidFill>
                <a:effectLst/>
                <a:latin typeface="Arial" panose="020B0604020202020204" pitchFamily="34" charset="0"/>
              </a:rPr>
              <a:t> (Крестьяне Лангедока). В этой работе он выдвинул тезис о статичности социально-экономической истории Лангедока.</a:t>
            </a:r>
            <a:br>
              <a:rPr lang="ru-RU" b="0" i="0" dirty="0">
                <a:solidFill>
                  <a:srgbClr val="000000"/>
                </a:solidFill>
                <a:effectLst/>
                <a:latin typeface="Arial" panose="020B0604020202020204" pitchFamily="34" charset="0"/>
              </a:rPr>
            </a:br>
            <a:endParaRPr lang="ru-KZ" dirty="0"/>
          </a:p>
        </p:txBody>
      </p:sp>
    </p:spTree>
    <p:extLst>
      <p:ext uri="{BB962C8B-B14F-4D97-AF65-F5344CB8AC3E}">
        <p14:creationId xmlns:p14="http://schemas.microsoft.com/office/powerpoint/2010/main" val="428459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90D6B3-35A8-92BF-A250-60AC64CF0018}"/>
              </a:ext>
            </a:extLst>
          </p:cNvPr>
          <p:cNvSpPr>
            <a:spLocks noGrp="1"/>
          </p:cNvSpPr>
          <p:nvPr>
            <p:ph type="title"/>
          </p:nvPr>
        </p:nvSpPr>
        <p:spPr>
          <a:xfrm>
            <a:off x="838200" y="516194"/>
            <a:ext cx="10515600" cy="5810864"/>
          </a:xfrm>
        </p:spPr>
        <p:txBody>
          <a:bodyPr>
            <a:noAutofit/>
          </a:bodyPr>
          <a:lstStyle/>
          <a:p>
            <a:r>
              <a:rPr lang="ru-RU" sz="2800" b="0" i="0" dirty="0">
                <a:solidFill>
                  <a:srgbClr val="000000"/>
                </a:solidFill>
                <a:effectLst/>
                <a:latin typeface="Arial" panose="020B0604020202020204" pitchFamily="34" charset="0"/>
              </a:rPr>
              <a:t>В 1975 году была издана его самая известная работа — </a:t>
            </a:r>
            <a:r>
              <a:rPr lang="ru-RU" sz="2800" b="0" i="0" dirty="0" err="1">
                <a:solidFill>
                  <a:srgbClr val="000000"/>
                </a:solidFill>
                <a:effectLst/>
                <a:latin typeface="Arial" panose="020B0604020202020204" pitchFamily="34" charset="0"/>
              </a:rPr>
              <a:t>Montaillou</a:t>
            </a:r>
            <a:r>
              <a:rPr lang="ru-RU" sz="2800" b="0" i="0" dirty="0">
                <a:solidFill>
                  <a:srgbClr val="000000"/>
                </a:solidFill>
                <a:effectLst/>
                <a:latin typeface="Arial" panose="020B0604020202020204" pitchFamily="34" charset="0"/>
              </a:rPr>
              <a:t>, </a:t>
            </a:r>
            <a:r>
              <a:rPr lang="ru-RU" sz="2800" b="0" i="0" dirty="0" err="1">
                <a:solidFill>
                  <a:srgbClr val="000000"/>
                </a:solidFill>
                <a:effectLst/>
                <a:latin typeface="Arial" panose="020B0604020202020204" pitchFamily="34" charset="0"/>
              </a:rPr>
              <a:t>village</a:t>
            </a:r>
            <a:r>
              <a:rPr lang="ru-RU" sz="2800" b="0" i="0" dirty="0">
                <a:solidFill>
                  <a:srgbClr val="000000"/>
                </a:solidFill>
                <a:effectLst/>
                <a:latin typeface="Arial" panose="020B0604020202020204" pitchFamily="34" charset="0"/>
              </a:rPr>
              <a:t> </a:t>
            </a:r>
            <a:r>
              <a:rPr lang="ru-RU" sz="2800" b="0" i="0" dirty="0" err="1">
                <a:solidFill>
                  <a:srgbClr val="000000"/>
                </a:solidFill>
                <a:effectLst/>
                <a:latin typeface="Arial" panose="020B0604020202020204" pitchFamily="34" charset="0"/>
              </a:rPr>
              <a:t>occitan</a:t>
            </a:r>
            <a:r>
              <a:rPr lang="ru-RU" sz="2800" b="0" i="0" dirty="0">
                <a:solidFill>
                  <a:srgbClr val="000000"/>
                </a:solidFill>
                <a:effectLst/>
                <a:latin typeface="Arial" panose="020B0604020202020204" pitchFamily="34" charset="0"/>
              </a:rPr>
              <a:t> </a:t>
            </a:r>
            <a:r>
              <a:rPr lang="ru-RU" sz="2800" b="0" i="0" dirty="0" err="1">
                <a:solidFill>
                  <a:srgbClr val="000000"/>
                </a:solidFill>
                <a:effectLst/>
                <a:latin typeface="Arial" panose="020B0604020202020204" pitchFamily="34" charset="0"/>
              </a:rPr>
              <a:t>de</a:t>
            </a:r>
            <a:r>
              <a:rPr lang="ru-RU" sz="2800" b="0" i="0" dirty="0">
                <a:solidFill>
                  <a:srgbClr val="000000"/>
                </a:solidFill>
                <a:effectLst/>
                <a:latin typeface="Arial" panose="020B0604020202020204" pitchFamily="34" charset="0"/>
              </a:rPr>
              <a:t> 1294 à 1324 («</a:t>
            </a:r>
            <a:r>
              <a:rPr lang="ru-RU" sz="2800" b="0" i="0" dirty="0" err="1">
                <a:solidFill>
                  <a:srgbClr val="000000"/>
                </a:solidFill>
                <a:effectLst/>
                <a:latin typeface="Arial" panose="020B0604020202020204" pitchFamily="34" charset="0"/>
              </a:rPr>
              <a:t>Монтайю</a:t>
            </a:r>
            <a:r>
              <a:rPr lang="ru-RU" sz="2800" b="0" i="0" dirty="0">
                <a:solidFill>
                  <a:srgbClr val="000000"/>
                </a:solidFill>
                <a:effectLst/>
                <a:latin typeface="Arial" panose="020B0604020202020204" pitchFamily="34" charset="0"/>
              </a:rPr>
              <a:t>, окситанская деревня (1294–1324)»). На основании материалов, собранных в ходе борьбы с ересью катаров Жаком Фурнье, епископом </a:t>
            </a:r>
            <a:r>
              <a:rPr lang="ru-RU" sz="2800" b="0" i="0" dirty="0" err="1">
                <a:solidFill>
                  <a:srgbClr val="000000"/>
                </a:solidFill>
                <a:effectLst/>
                <a:latin typeface="Arial" panose="020B0604020202020204" pitchFamily="34" charset="0"/>
              </a:rPr>
              <a:t>Памье</a:t>
            </a:r>
            <a:r>
              <a:rPr lang="ru-RU" sz="2800" b="0" i="0" dirty="0">
                <a:solidFill>
                  <a:srgbClr val="000000"/>
                </a:solidFill>
                <a:effectLst/>
                <a:latin typeface="Arial" panose="020B0604020202020204" pitchFamily="34" charset="0"/>
              </a:rPr>
              <a:t>, а позднее ставшим папой римским под именем Бенедикта XII, </a:t>
            </a:r>
            <a:r>
              <a:rPr lang="ru-RU" sz="2800" b="0" i="0" dirty="0" err="1">
                <a:solidFill>
                  <a:srgbClr val="000000"/>
                </a:solidFill>
                <a:effectLst/>
                <a:latin typeface="Arial" panose="020B0604020202020204" pitchFamily="34" charset="0"/>
              </a:rPr>
              <a:t>Ладюри</a:t>
            </a:r>
            <a:r>
              <a:rPr lang="ru-RU" sz="2800" b="0" i="0" dirty="0">
                <a:solidFill>
                  <a:srgbClr val="000000"/>
                </a:solidFill>
                <a:effectLst/>
                <a:latin typeface="Arial" panose="020B0604020202020204" pitchFamily="34" charset="0"/>
              </a:rPr>
              <a:t> восстановил мельчайшие подробности жизни крестьян </a:t>
            </a:r>
            <a:r>
              <a:rPr lang="ru-RU" sz="2800" b="0" i="0" dirty="0" err="1">
                <a:solidFill>
                  <a:srgbClr val="000000"/>
                </a:solidFill>
                <a:effectLst/>
                <a:latin typeface="Arial" panose="020B0604020202020204" pitchFamily="34" charset="0"/>
              </a:rPr>
              <a:t>южнофранцузской</a:t>
            </a:r>
            <a:r>
              <a:rPr lang="ru-RU" sz="2800" b="0" i="0" dirty="0">
                <a:solidFill>
                  <a:srgbClr val="000000"/>
                </a:solidFill>
                <a:effectLst/>
                <a:latin typeface="Arial" panose="020B0604020202020204" pitchFamily="34" charset="0"/>
              </a:rPr>
              <a:t> деревни </a:t>
            </a:r>
            <a:r>
              <a:rPr lang="ru-RU" sz="2800" b="0" i="0" dirty="0" err="1">
                <a:solidFill>
                  <a:srgbClr val="000000"/>
                </a:solidFill>
                <a:effectLst/>
                <a:latin typeface="Arial" panose="020B0604020202020204" pitchFamily="34" charset="0"/>
              </a:rPr>
              <a:t>Монтайю</a:t>
            </a:r>
            <a:r>
              <a:rPr lang="ru-RU" sz="2800" b="0" i="0" dirty="0">
                <a:solidFill>
                  <a:srgbClr val="000000"/>
                </a:solidFill>
                <a:effectLst/>
                <a:latin typeface="Arial" panose="020B0604020202020204" pitchFamily="34" charset="0"/>
              </a:rPr>
              <a:t> на рубеже XIII–XIV веков. Исследование стало образцом целостного взгляда на живую социальную реальность прошлого, без искусственного членения на отдельные сферы исторического анализа (быт, этика, хозяйство). Книга </a:t>
            </a:r>
            <a:r>
              <a:rPr lang="ru-RU" sz="2800" b="0" i="0" dirty="0" err="1">
                <a:solidFill>
                  <a:srgbClr val="000000"/>
                </a:solidFill>
                <a:effectLst/>
                <a:latin typeface="Arial" panose="020B0604020202020204" pitchFamily="34" charset="0"/>
              </a:rPr>
              <a:t>Ладюри</a:t>
            </a:r>
            <a:r>
              <a:rPr lang="ru-RU" sz="2800" b="0" i="0" dirty="0">
                <a:solidFill>
                  <a:srgbClr val="000000"/>
                </a:solidFill>
                <a:effectLst/>
                <a:latin typeface="Arial" panose="020B0604020202020204" pitchFamily="34" charset="0"/>
              </a:rPr>
              <a:t> считается одной из классических работ </a:t>
            </a:r>
            <a:r>
              <a:rPr lang="ru-RU" sz="2800" b="0" i="0" dirty="0" err="1">
                <a:solidFill>
                  <a:srgbClr val="000000"/>
                </a:solidFill>
                <a:effectLst/>
                <a:latin typeface="Arial" panose="020B0604020202020204" pitchFamily="34" charset="0"/>
              </a:rPr>
              <a:t>микроистории</a:t>
            </a:r>
            <a:r>
              <a:rPr lang="ru-RU" sz="2800" b="0" i="0" dirty="0">
                <a:solidFill>
                  <a:srgbClr val="000000"/>
                </a:solidFill>
                <a:effectLst/>
                <a:latin typeface="Arial" panose="020B0604020202020204" pitchFamily="34" charset="0"/>
              </a:rPr>
              <a:t>. В то же время, обращалось внимание на недостаточно критическое отношение к источникам.</a:t>
            </a:r>
            <a:endParaRPr lang="ru-KZ" sz="2800" dirty="0"/>
          </a:p>
        </p:txBody>
      </p:sp>
    </p:spTree>
    <p:extLst>
      <p:ext uri="{BB962C8B-B14F-4D97-AF65-F5344CB8AC3E}">
        <p14:creationId xmlns:p14="http://schemas.microsoft.com/office/powerpoint/2010/main" val="340406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CC7346A-0E3A-47BD-86AF-2DE07D163FCC}"/>
              </a:ext>
            </a:extLst>
          </p:cNvPr>
          <p:cNvSpPr>
            <a:spLocks noGrp="1"/>
          </p:cNvSpPr>
          <p:nvPr>
            <p:ph type="ctrTitle"/>
          </p:nvPr>
        </p:nvSpPr>
        <p:spPr>
          <a:xfrm>
            <a:off x="5839675" y="691546"/>
            <a:ext cx="5011201" cy="2302377"/>
          </a:xfrm>
        </p:spPr>
        <p:txBody>
          <a:bodyPr>
            <a:normAutofit/>
          </a:bodyPr>
          <a:lstStyle/>
          <a:p>
            <a:pPr algn="l"/>
            <a:r>
              <a:rPr lang="en-US" sz="3200" dirty="0" err="1"/>
              <a:t>Montaillou</a:t>
            </a:r>
            <a:r>
              <a:rPr lang="en-US" sz="3200" dirty="0"/>
              <a:t>, village </a:t>
            </a:r>
            <a:r>
              <a:rPr lang="en-US" sz="3200" dirty="0" err="1"/>
              <a:t>occitan</a:t>
            </a:r>
            <a:r>
              <a:rPr lang="en-US" sz="3200" dirty="0"/>
              <a:t> de 1294 à 1324 («</a:t>
            </a:r>
            <a:r>
              <a:rPr lang="ru-RU" sz="3200" dirty="0" err="1"/>
              <a:t>Монтайю</a:t>
            </a:r>
            <a:r>
              <a:rPr lang="ru-RU" sz="3200" dirty="0"/>
              <a:t>, окситанская деревня (1294–1324)»).</a:t>
            </a:r>
            <a:endParaRPr lang="en-US" sz="3200" dirty="0"/>
          </a:p>
        </p:txBody>
      </p:sp>
      <p:sp>
        <p:nvSpPr>
          <p:cNvPr id="15" name="Footer Placeholder 4">
            <a:extLst>
              <a:ext uri="{FF2B5EF4-FFF2-40B4-BE49-F238E27FC236}">
                <a16:creationId xmlns:a16="http://schemas.microsoft.com/office/drawing/2014/main" id="{BBB845BB-54EF-4514-A998-C04FFDEE46D3}"/>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pic>
        <p:nvPicPr>
          <p:cNvPr id="6" name="Рисунок 5" descr="Изображение выглядит как текст, плакат, графический дизайн&#10;&#10;Автоматически созданное описание">
            <a:extLst>
              <a:ext uri="{FF2B5EF4-FFF2-40B4-BE49-F238E27FC236}">
                <a16:creationId xmlns:a16="http://schemas.microsoft.com/office/drawing/2014/main" id="{07641C34-C326-838D-2FDB-E329F3CEC743}"/>
              </a:ext>
            </a:extLst>
          </p:cNvPr>
          <p:cNvPicPr>
            <a:picLocks noGrp="1" noChangeAspect="1"/>
          </p:cNvPicPr>
          <p:nvPr>
            <p:ph type="pic" idx="4294967295"/>
          </p:nvPr>
        </p:nvPicPr>
        <p:blipFill rotWithShape="1">
          <a:blip r:embed="rId2"/>
          <a:srcRect r="-1" b="5845"/>
          <a:stretch/>
        </p:blipFill>
        <p:spPr>
          <a:xfrm>
            <a:off x="833540" y="777256"/>
            <a:ext cx="3368679" cy="5242544"/>
          </a:xfrm>
          <a:prstGeom prst="rect">
            <a:avLst/>
          </a:prstGeom>
          <a:noFill/>
        </p:spPr>
      </p:pic>
      <p:sp>
        <p:nvSpPr>
          <p:cNvPr id="17" name="Date Placeholder 3">
            <a:extLst>
              <a:ext uri="{FF2B5EF4-FFF2-40B4-BE49-F238E27FC236}">
                <a16:creationId xmlns:a16="http://schemas.microsoft.com/office/drawing/2014/main" id="{0DCCE557-E097-4F8D-AF45-6407FB7AA213}"/>
              </a:ext>
            </a:extLst>
          </p:cNvPr>
          <p:cNvSpPr>
            <a:spLocks noGrp="1"/>
          </p:cNvSpPr>
          <p:nvPr>
            <p:ph type="dt" sz="half" idx="10"/>
          </p:nvPr>
        </p:nvSpPr>
        <p:spPr>
          <a:xfrm rot="5400000">
            <a:off x="10425981" y="4687095"/>
            <a:ext cx="2706690" cy="365125"/>
          </a:xfrm>
        </p:spPr>
        <p:txBody>
          <a:bodyPr/>
          <a:lstStyle/>
          <a:p>
            <a:pPr>
              <a:spcAft>
                <a:spcPts val="600"/>
              </a:spcAft>
            </a:pPr>
            <a:fld id="{EB582577-A65C-4992-B52C-B2848ECC465B}" type="datetime1">
              <a:rPr lang="en-US" smtClean="0"/>
              <a:pPr>
                <a:spcAft>
                  <a:spcPts val="600"/>
                </a:spcAft>
              </a:pPr>
              <a:t>11/7/2023</a:t>
            </a:fld>
            <a:endParaRPr lang="en-US"/>
          </a:p>
        </p:txBody>
      </p:sp>
      <p:sp>
        <p:nvSpPr>
          <p:cNvPr id="19" name="Slide Number Placeholder 19">
            <a:extLst>
              <a:ext uri="{FF2B5EF4-FFF2-40B4-BE49-F238E27FC236}">
                <a16:creationId xmlns:a16="http://schemas.microsoft.com/office/drawing/2014/main" id="{F81F9278-0E0F-41D5-9B0E-507E77D91CF4}"/>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7</a:t>
            </a:fld>
            <a:endParaRPr lang="en-US"/>
          </a:p>
        </p:txBody>
      </p:sp>
    </p:spTree>
    <p:extLst>
      <p:ext uri="{BB962C8B-B14F-4D97-AF65-F5344CB8AC3E}">
        <p14:creationId xmlns:p14="http://schemas.microsoft.com/office/powerpoint/2010/main" val="94765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2A6941D-11E2-4CEF-9403-A16C08290714}"/>
              </a:ext>
            </a:extLst>
          </p:cNvPr>
          <p:cNvSpPr>
            <a:spLocks noGrp="1"/>
          </p:cNvSpPr>
          <p:nvPr>
            <p:ph type="title"/>
          </p:nvPr>
        </p:nvSpPr>
        <p:spPr>
          <a:xfrm>
            <a:off x="5583720" y="545690"/>
            <a:ext cx="5770080" cy="3687097"/>
          </a:xfrm>
        </p:spPr>
        <p:txBody>
          <a:bodyPr>
            <a:normAutofit fontScale="90000"/>
          </a:bodyPr>
          <a:lstStyle/>
          <a:p>
            <a:br>
              <a:rPr lang="ru-RU" sz="3100" b="0" i="0" dirty="0">
                <a:solidFill>
                  <a:srgbClr val="252626"/>
                </a:solidFill>
                <a:effectLst/>
                <a:latin typeface="Source Sans Pro" panose="020B0503030403020204" pitchFamily="34" charset="0"/>
              </a:rPr>
            </a:br>
            <a:br>
              <a:rPr lang="ru-RU" sz="3100" b="0" i="0" dirty="0">
                <a:solidFill>
                  <a:srgbClr val="252626"/>
                </a:solidFill>
                <a:effectLst/>
                <a:latin typeface="Source Sans Pro" panose="020B0503030403020204" pitchFamily="34" charset="0"/>
              </a:rPr>
            </a:br>
            <a:br>
              <a:rPr lang="ru-RU" sz="3100" b="0" i="0" dirty="0">
                <a:solidFill>
                  <a:srgbClr val="252626"/>
                </a:solidFill>
                <a:effectLst/>
                <a:latin typeface="Source Sans Pro" panose="020B0503030403020204" pitchFamily="34" charset="0"/>
              </a:rPr>
            </a:br>
            <a:br>
              <a:rPr lang="ru-RU" sz="3100" b="0" i="0" dirty="0">
                <a:solidFill>
                  <a:srgbClr val="252626"/>
                </a:solidFill>
                <a:effectLst/>
                <a:latin typeface="Source Sans Pro" panose="020B0503030403020204" pitchFamily="34" charset="0"/>
              </a:rPr>
            </a:br>
            <a:r>
              <a:rPr lang="ru-RU" sz="3100" b="0" i="0" dirty="0">
                <a:solidFill>
                  <a:srgbClr val="252626"/>
                </a:solidFill>
                <a:effectLst/>
                <a:latin typeface="Source Sans Pro" panose="020B0503030403020204" pitchFamily="34" charset="0"/>
              </a:rPr>
              <a:t>Эмманюэль Ле Руа </a:t>
            </a:r>
            <a:r>
              <a:rPr lang="ru-RU" sz="3100" b="0" i="0" dirty="0" err="1">
                <a:solidFill>
                  <a:srgbClr val="252626"/>
                </a:solidFill>
                <a:effectLst/>
                <a:latin typeface="Source Sans Pro" panose="020B0503030403020204" pitchFamily="34" charset="0"/>
              </a:rPr>
              <a:t>Ладюри</a:t>
            </a:r>
            <a:r>
              <a:rPr lang="ru-RU" sz="3100" b="0" i="0" dirty="0">
                <a:solidFill>
                  <a:srgbClr val="252626"/>
                </a:solidFill>
                <a:effectLst/>
                <a:latin typeface="Source Sans Pro" panose="020B0503030403020204" pitchFamily="34" charset="0"/>
              </a:rPr>
              <a:t> </a:t>
            </a:r>
            <a:r>
              <a:rPr lang="ru-RU" sz="3100" b="0" i="0" dirty="0" err="1">
                <a:solidFill>
                  <a:srgbClr val="252626"/>
                </a:solidFill>
                <a:effectLst/>
                <a:latin typeface="Source Sans Pro" panose="020B0503030403020204" pitchFamily="34" charset="0"/>
              </a:rPr>
              <a:t>Монтайю</a:t>
            </a:r>
            <a:r>
              <a:rPr lang="ru-RU" sz="3100" b="0" i="0" dirty="0">
                <a:solidFill>
                  <a:srgbClr val="252626"/>
                </a:solidFill>
                <a:effectLst/>
                <a:latin typeface="Source Sans Pro" panose="020B0503030403020204" pitchFamily="34" charset="0"/>
              </a:rPr>
              <a:t>, окситанская деревня (1294 - 1324) </a:t>
            </a:r>
            <a:br>
              <a:rPr lang="ru-RU" sz="3100" b="0" i="0" dirty="0">
                <a:solidFill>
                  <a:srgbClr val="252626"/>
                </a:solidFill>
                <a:effectLst/>
                <a:latin typeface="Source Sans Pro" panose="020B0503030403020204" pitchFamily="34" charset="0"/>
              </a:rPr>
            </a:br>
            <a:br>
              <a:rPr lang="ru-RU" dirty="0"/>
            </a:br>
            <a:endParaRPr lang="en-US" dirty="0"/>
          </a:p>
        </p:txBody>
      </p:sp>
      <p:sp>
        <p:nvSpPr>
          <p:cNvPr id="15" name="Footer Placeholder 4">
            <a:extLst>
              <a:ext uri="{FF2B5EF4-FFF2-40B4-BE49-F238E27FC236}">
                <a16:creationId xmlns:a16="http://schemas.microsoft.com/office/drawing/2014/main" id="{EEAC815C-2AF9-448A-95FC-692B238DC55D}"/>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pic>
        <p:nvPicPr>
          <p:cNvPr id="8" name="Рисунок 7" descr="Изображение выглядит как текст, Книжная обложка, мультфильм, фантастика&#10;&#10;Автоматически созданное описание">
            <a:extLst>
              <a:ext uri="{FF2B5EF4-FFF2-40B4-BE49-F238E27FC236}">
                <a16:creationId xmlns:a16="http://schemas.microsoft.com/office/drawing/2014/main" id="{F9B6AD62-55E0-74A5-1840-CA60733195CC}"/>
              </a:ext>
            </a:extLst>
          </p:cNvPr>
          <p:cNvPicPr>
            <a:picLocks noGrp="1" noChangeAspect="1"/>
          </p:cNvPicPr>
          <p:nvPr>
            <p:ph type="pic" idx="4294967295"/>
          </p:nvPr>
        </p:nvPicPr>
        <p:blipFill rotWithShape="1">
          <a:blip r:embed="rId2"/>
          <a:srcRect r="10466" b="-3"/>
          <a:stretch/>
        </p:blipFill>
        <p:spPr>
          <a:xfrm>
            <a:off x="838201" y="777255"/>
            <a:ext cx="3074384" cy="5242544"/>
          </a:xfrm>
          <a:prstGeom prst="rect">
            <a:avLst/>
          </a:prstGeom>
          <a:noFill/>
        </p:spPr>
      </p:pic>
      <p:sp>
        <p:nvSpPr>
          <p:cNvPr id="17" name="Content Placeholder 2">
            <a:extLst>
              <a:ext uri="{FF2B5EF4-FFF2-40B4-BE49-F238E27FC236}">
                <a16:creationId xmlns:a16="http://schemas.microsoft.com/office/drawing/2014/main" id="{75F22179-F1D2-4CE0-9407-C93875CC8514}"/>
              </a:ext>
            </a:extLst>
          </p:cNvPr>
          <p:cNvSpPr>
            <a:spLocks noGrp="1"/>
          </p:cNvSpPr>
          <p:nvPr>
            <p:ph idx="1"/>
          </p:nvPr>
        </p:nvSpPr>
        <p:spPr>
          <a:xfrm>
            <a:off x="5583720" y="4586747"/>
            <a:ext cx="5770079" cy="1769603"/>
          </a:xfrm>
        </p:spPr>
        <p:txBody>
          <a:bodyPr>
            <a:normAutofit fontScale="85000" lnSpcReduction="10000"/>
          </a:bodyPr>
          <a:lstStyle/>
          <a:p>
            <a:r>
              <a:rPr lang="ru-RU" dirty="0"/>
              <a:t>Издательство Уральского Университета</a:t>
            </a:r>
          </a:p>
          <a:p>
            <a:r>
              <a:rPr lang="ru-RU" dirty="0"/>
              <a:t>Год выпуска</a:t>
            </a:r>
          </a:p>
          <a:p>
            <a:r>
              <a:rPr lang="ru-RU" dirty="0"/>
              <a:t>2001</a:t>
            </a:r>
          </a:p>
          <a:p>
            <a:r>
              <a:rPr lang="ru-RU" dirty="0"/>
              <a:t>рус. пер. В. А. Бабинцева, Я. Ю. Старцева: Екатеринбург</a:t>
            </a:r>
          </a:p>
          <a:p>
            <a:endParaRPr lang="en-US" dirty="0"/>
          </a:p>
        </p:txBody>
      </p:sp>
      <p:sp>
        <p:nvSpPr>
          <p:cNvPr id="19" name="Date Placeholder 3">
            <a:extLst>
              <a:ext uri="{FF2B5EF4-FFF2-40B4-BE49-F238E27FC236}">
                <a16:creationId xmlns:a16="http://schemas.microsoft.com/office/drawing/2014/main" id="{F0CDE0F8-19A7-4581-8963-42578EED3F4F}"/>
              </a:ext>
            </a:extLst>
          </p:cNvPr>
          <p:cNvSpPr>
            <a:spLocks noGrp="1"/>
          </p:cNvSpPr>
          <p:nvPr>
            <p:ph type="dt" sz="half" idx="10"/>
          </p:nvPr>
        </p:nvSpPr>
        <p:spPr>
          <a:xfrm rot="5400000">
            <a:off x="10425981" y="4687095"/>
            <a:ext cx="2706690" cy="365125"/>
          </a:xfrm>
        </p:spPr>
        <p:txBody>
          <a:bodyPr/>
          <a:lstStyle/>
          <a:p>
            <a:pPr>
              <a:spcAft>
                <a:spcPts val="600"/>
              </a:spcAft>
            </a:pPr>
            <a:fld id="{307856E9-544A-4E75-85BE-D47FC183B661}" type="datetime1">
              <a:rPr lang="en-US" smtClean="0"/>
              <a:pPr>
                <a:spcAft>
                  <a:spcPts val="600"/>
                </a:spcAft>
              </a:pPr>
              <a:t>11/7/2023</a:t>
            </a:fld>
            <a:endParaRPr lang="en-US"/>
          </a:p>
        </p:txBody>
      </p:sp>
      <p:sp>
        <p:nvSpPr>
          <p:cNvPr id="21" name="Slide Number Placeholder 18">
            <a:extLst>
              <a:ext uri="{FF2B5EF4-FFF2-40B4-BE49-F238E27FC236}">
                <a16:creationId xmlns:a16="http://schemas.microsoft.com/office/drawing/2014/main" id="{8B1D9AF6-8A2F-42E2-9671-87BD260C7993}"/>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8</a:t>
            </a:fld>
            <a:endParaRPr lang="en-US"/>
          </a:p>
        </p:txBody>
      </p:sp>
    </p:spTree>
    <p:extLst>
      <p:ext uri="{BB962C8B-B14F-4D97-AF65-F5344CB8AC3E}">
        <p14:creationId xmlns:p14="http://schemas.microsoft.com/office/powerpoint/2010/main" val="276051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FA1D7-090E-2660-942B-DF4988844407}"/>
              </a:ext>
            </a:extLst>
          </p:cNvPr>
          <p:cNvSpPr>
            <a:spLocks noGrp="1"/>
          </p:cNvSpPr>
          <p:nvPr>
            <p:ph type="title"/>
          </p:nvPr>
        </p:nvSpPr>
        <p:spPr>
          <a:xfrm>
            <a:off x="838200" y="999592"/>
            <a:ext cx="10515600" cy="5578189"/>
          </a:xfrm>
        </p:spPr>
        <p:txBody>
          <a:bodyPr>
            <a:normAutofit/>
          </a:bodyPr>
          <a:lstStyle/>
          <a:p>
            <a:r>
              <a:rPr lang="ru-RU" sz="3200" b="0" i="0" dirty="0">
                <a:solidFill>
                  <a:srgbClr val="252626"/>
                </a:solidFill>
                <a:effectLst/>
                <a:latin typeface="Source Sans Pro" panose="020B0503030403020204" pitchFamily="34" charset="0"/>
              </a:rPr>
              <a:t>Книга Ле Руа </a:t>
            </a:r>
            <a:r>
              <a:rPr lang="ru-RU" sz="3200" b="0" i="0" dirty="0" err="1">
                <a:solidFill>
                  <a:srgbClr val="252626"/>
                </a:solidFill>
                <a:effectLst/>
                <a:latin typeface="Source Sans Pro" panose="020B0503030403020204" pitchFamily="34" charset="0"/>
              </a:rPr>
              <a:t>Ладюри</a:t>
            </a:r>
            <a:r>
              <a:rPr lang="ru-RU" sz="3200" b="0" i="0" dirty="0">
                <a:solidFill>
                  <a:srgbClr val="252626"/>
                </a:solidFill>
                <a:effectLst/>
                <a:latin typeface="Source Sans Pro" panose="020B0503030403020204" pitchFamily="34" charset="0"/>
              </a:rPr>
              <a:t> посвящена горной деревеньке, где проживало около трехсот человек. В начале XIV века деревушка стала объектом пристального внимания местной инквизиции, искавшей следы катарской ереси, которых в деревушке было предостаточно: хотя альбигойский крестовый поход закончился почти сто лет назад, в деревушке почитали добрых людей. Сохранили протоколы допросов на несколько томов, из которых Ле Руа </a:t>
            </a:r>
            <a:r>
              <a:rPr lang="ru-RU" sz="3200" b="0" i="0" dirty="0" err="1">
                <a:solidFill>
                  <a:srgbClr val="252626"/>
                </a:solidFill>
                <a:effectLst/>
                <a:latin typeface="Source Sans Pro" panose="020B0503030403020204" pitchFamily="34" charset="0"/>
              </a:rPr>
              <a:t>Ладюри</a:t>
            </a:r>
            <a:r>
              <a:rPr lang="ru-RU" sz="3200" b="0" i="0" dirty="0">
                <a:solidFill>
                  <a:srgbClr val="252626"/>
                </a:solidFill>
                <a:effectLst/>
                <a:latin typeface="Source Sans Pro" panose="020B0503030403020204" pitchFamily="34" charset="0"/>
              </a:rPr>
              <a:t> и создал книгу, где описываются обычаи и верования селян, с цитатами и пояснениями.</a:t>
            </a:r>
            <a:br>
              <a:rPr lang="ru-RU" sz="3200" dirty="0"/>
            </a:br>
            <a:endParaRPr lang="ru-KZ" sz="3200" dirty="0"/>
          </a:p>
        </p:txBody>
      </p:sp>
    </p:spTree>
    <p:extLst>
      <p:ext uri="{BB962C8B-B14F-4D97-AF65-F5344CB8AC3E}">
        <p14:creationId xmlns:p14="http://schemas.microsoft.com/office/powerpoint/2010/main" val="3723090982"/>
      </p:ext>
    </p:extLst>
  </p:cSld>
  <p:clrMapOvr>
    <a:masterClrMapping/>
  </p:clrMapOvr>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1238</Words>
  <Application>Microsoft Office PowerPoint</Application>
  <PresentationFormat>Широкоэкранный</PresentationFormat>
  <Paragraphs>59</Paragraphs>
  <Slides>20</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Arial</vt:lpstr>
      <vt:lpstr>Calibri</vt:lpstr>
      <vt:lpstr>Felix Titling</vt:lpstr>
      <vt:lpstr>georgia</vt:lpstr>
      <vt:lpstr>Goudy Old Style</vt:lpstr>
      <vt:lpstr>Source Sans Pro</vt:lpstr>
      <vt:lpstr>Times New Roman</vt:lpstr>
      <vt:lpstr>ArchwayVTI</vt:lpstr>
      <vt:lpstr>КазНУ им. аль Фараби исторический факультет кафедра истории Казахстана</vt:lpstr>
      <vt:lpstr>Тема 10.</vt:lpstr>
      <vt:lpstr>Эмануэль Ле Руа Ладюри (Emmanuel Le Roy Ladurie) - французский историк, известный своими работами в области социальной и культурной истории. Он родился 19 июля 1929 года и считается одним из важных представителей «Новой истории» (Nouvelle Histoire) во Франции.  Эмануэль Ле Руа Ладюри родился в Лес-Малезерб, Франция. Он изучал историю в Парижском университете и был учеником Марка Блока, известного историка и представителя «Новой истории». Почётный профессор Коллеж де Франс, член Французской академии моральных и политических наук. Представитель Школы «Анналов», ученик Фернана Броделя. </vt:lpstr>
      <vt:lpstr>Презентация PowerPoint</vt:lpstr>
      <vt:lpstr> Почётный профессор Коллеж де Франс, член Французской академии моральных и политических наук. Представитель Школы «Анналов», ученик Фернана Броделя. Родился в семье политика христианско-демократической ориентации Жака Ле Руа Ладюри, бывшего министром сельского хозяйства в правительстве Виши в 1942 году и депутатом парламента в 1951–1962 годах. Окончил Парижский университет; преподавал в Университете Монпелье. В 1966 году издал первую крупную работу — свою диссертацию Les paysans de Languedoc (Крестьяне Лангедока). В этой работе он выдвинул тезис о статичности социально-экономической истории Лангедока. </vt:lpstr>
      <vt:lpstr>В 1975 году была издана его самая известная работа — Montaillou, village occitan de 1294 à 1324 («Монтайю, окситанская деревня (1294–1324)»). На основании материалов, собранных в ходе борьбы с ересью катаров Жаком Фурнье, епископом Памье, а позднее ставшим папой римским под именем Бенедикта XII, Ладюри восстановил мельчайшие подробности жизни крестьян южнофранцузской деревни Монтайю на рубеже XIII–XIV веков. Исследование стало образцом целостного взгляда на живую социальную реальность прошлого, без искусственного членения на отдельные сферы исторического анализа (быт, этика, хозяйство). Книга Ладюри считается одной из классических работ микроистории. В то же время, обращалось внимание на недостаточно критическое отношение к источникам.</vt:lpstr>
      <vt:lpstr>Montaillou, village occitan de 1294 à 1324 («Монтайю, окситанская деревня (1294–1324)»).</vt:lpstr>
      <vt:lpstr>    Эмманюэль Ле Руа Ладюри Монтайю, окситанская деревня (1294 - 1324)   </vt:lpstr>
      <vt:lpstr>Книга Ле Руа Ладюри посвящена горной деревеньке, где проживало около трехсот человек. В начале XIV века деревушка стала объектом пристального внимания местной инквизиции, искавшей следы катарской ереси, которых в деревушке было предостаточно: хотя альбигойский крестовый поход закончился почти сто лет назад, в деревушке почитали добрых людей. Сохранили протоколы допросов на несколько томов, из которых Ле Руа Ладюри и создал книгу, где описываются обычаи и верования селян, с цитатами и пояснениями. </vt:lpstr>
      <vt:lpstr>«Монтайю, окситанская деревня».</vt:lpstr>
      <vt:lpstr>В самой известной своей работе «Монтайю, окситанская деревня (1294—1324)» на основании материалов, собранных инквизитором Жаком Фурнье, епископом Памье (с целью искоренить катарскую ересь, сохранявшуюся в горах на юге Франции, в течение нескольких лет (с 1318 по 1324) он допрашивал жителей Монтайю и подробно записывал их показания), историку удалось создать «плотное описание» этой деревни на рубеже XIII и XIV вв., включающее анализ географического положения, хозяйственной жизни крестьян, их религиозных верований, отношения к богатству, детям, отношениям между полами и т. п.   Это исследование считается одной из первых работ по микроистории.</vt:lpstr>
      <vt:lpstr>Монтайю сегодня. Фото: photosariege.com</vt:lpstr>
      <vt:lpstr>Ле Руа Ладюри нашел и проанализировал рассказы тех, кого обычно называют «безмолвствующим большинством» — необразованных крестьян. Он подробно описал, как они работали и отдыхали, ссорились и любили, рождались и умирали, боролись с болезнями. Как ходили в церковь и вечером общались друг с другом... Он дал читателям возможность увидеть не только их быт, но и мир их представлений, убеждений и чувств.</vt:lpstr>
      <vt:lpstr>Книга состоит из двух больших частей. Первая из них («Экология Монтайю: дом и пастух») посвящена концепции domus — осталя как первичной общности совместного проживания, позиционированию его как основной ценности окситанских крестьян. Круг связей domus’a простирается до горных пастбищ, ограничивая внешний круг связей общины. Вторая часть («Археология Монтайю: от жеста к мифу») посвящена поведенческим стереотипам, обнаруживаемым у жителей деревни.</vt:lpstr>
      <vt:lpstr>В 1973 и 1978 годах вышли два тома его работы Le Territoire de l’historien (Территория историка), посвящённой методологическим вопросам. В 1980 году вышла его работа Le Carnaval de Romans (Карнавал в Романе), посвящённая изучению массовой резни во время карнавала в южнофранцузском городке Роман в 1580 году. Кроме того, Ладюри изучал историю климата и его влияние на социально-экономические процессы. Ученый выдвинул концепцию равновесия экодемографической системы Европы в XIV — середине XVIII веков. Долгое время Ладюри был членом Французской коммунистической партии; в 1963 году перешёл в 1963 году перешёл в Объединённую социалистическую партию. </vt:lpstr>
      <vt:lpstr> История климата с 1000 года</vt:lpstr>
      <vt:lpstr>Эммануэль Ле Руа Ладюри     История регионов Франции  Перевод: М. Иванова Год издания: 2005  </vt:lpstr>
      <vt:lpstr>Большое место в исследованиях Э. Ле Руа Ладюри занимает история климата и вопрос о его влиянии на социально-экономические процессы. Историк выдвинул концепцию равновесия экодемографической системы Европы в XIV — середине XVIII в.  </vt:lpstr>
      <vt:lpstr>Литература:</vt:lpstr>
      <vt:lpstr>Вопросы для самоконтроля: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КазНУ им. аль Фараби исторический факультет кафедра истории Казахстана</dc:title>
  <dc:creator>Удербаева Сауле</dc:creator>
  <cp:lastModifiedBy>S K</cp:lastModifiedBy>
  <cp:revision>8</cp:revision>
  <dcterms:created xsi:type="dcterms:W3CDTF">2023-10-31T02:40:50Z</dcterms:created>
  <dcterms:modified xsi:type="dcterms:W3CDTF">2023-11-07T00:53:15Z</dcterms:modified>
</cp:coreProperties>
</file>